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98" r:id="rId6"/>
    <p:sldId id="299" r:id="rId7"/>
    <p:sldId id="311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3" r:id="rId21"/>
    <p:sldId id="319" r:id="rId22"/>
    <p:sldId id="321" r:id="rId23"/>
    <p:sldId id="356" r:id="rId24"/>
    <p:sldId id="357" r:id="rId25"/>
    <p:sldId id="358" r:id="rId26"/>
    <p:sldId id="344" r:id="rId27"/>
    <p:sldId id="345" r:id="rId28"/>
    <p:sldId id="347" r:id="rId29"/>
    <p:sldId id="348" r:id="rId30"/>
    <p:sldId id="349" r:id="rId31"/>
    <p:sldId id="346" r:id="rId32"/>
    <p:sldId id="351" r:id="rId33"/>
    <p:sldId id="350" r:id="rId34"/>
    <p:sldId id="355" r:id="rId35"/>
    <p:sldId id="274" r:id="rId36"/>
    <p:sldId id="325" r:id="rId37"/>
    <p:sldId id="326" r:id="rId38"/>
    <p:sldId id="277" r:id="rId39"/>
    <p:sldId id="278" r:id="rId40"/>
    <p:sldId id="279" r:id="rId41"/>
    <p:sldId id="359" r:id="rId42"/>
    <p:sldId id="300" r:id="rId43"/>
    <p:sldId id="322" r:id="rId44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5B5"/>
    <a:srgbClr val="F8FF00"/>
    <a:srgbClr val="66FF99"/>
    <a:srgbClr val="CCFF33"/>
    <a:srgbClr val="FF9900"/>
    <a:srgbClr val="FFFF00"/>
    <a:srgbClr val="00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94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FDA671A-829B-4A11-9999-2DD5917049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66794C8-EC49-25AF-16D5-11B8FE4725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77A9C0F-A520-98AD-548D-0862862846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975144-31AA-4969-A11A-5D2EE44664F2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63199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17F9E1-A8A8-178E-A9DB-4539956362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907746E-2D93-E24A-ADFA-94A3054FB1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DD1715F-B8B2-526E-5320-F83C8E677E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B2AA62-94F8-4868-B66A-866D59B17FD5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6910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5D01814-E325-F0B1-FC6C-80543785F8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5F19D3A-5138-38F0-D5D4-0C28AE466E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6DBE6E1-0601-64D0-85AD-50B29BA81A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B45F4-815F-4EAC-AEC5-0F0873E70EA2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476097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ACB1EC-973D-5AE5-F5E2-1BA24AE9CF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142501-149E-748D-4D78-40D389119D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E1862-5E1A-972A-C72D-29192C9C40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F70F8-F789-4772-AA63-AC481A4E868F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924763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69CF09-B244-5088-2149-12635481FA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1933542-AD4E-99C5-571E-EE484CD10F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88B5361-CB2A-CE29-92AD-982C8BDF5D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D32A32-A78B-4243-A3D1-350DB52DB428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946770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D6B106-F111-0757-AE86-81A8EAB287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FFE0811-AFBC-2BD7-DB7C-E9610B0AFB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EEA3B2A-9123-24DF-EC7C-F300BCA786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0B4638-9BE2-465C-86C1-DBD9F46ECFC3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0626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04F5304-9FDB-5671-0389-4B82014279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ABE67AC-1676-8C09-269E-1F940B2403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C12D38F-1F83-1BE7-3A4D-C1E1EB522F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B15EF-0DB6-4179-AD3C-C085326D030B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95056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A3D8A2-2BC9-125F-A4EB-D514B67914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1500B5-D9D9-B5BB-C509-B6DDE5A917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C85541-B2C5-B375-BB10-66F302D8CE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7D988E-3C50-48DE-91B7-CB2F9DA95976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009360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98ADE30-A3B6-FA7A-32C2-933D2FAA6E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695F80B-0A7F-6F0B-EE06-63AFAD0978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216D60F-F2C6-8EE9-F7E3-C31138081E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51F4C-0304-4C89-9EB9-BD2AF15FFB4A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8017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3849229-C360-E1B8-2F38-34352596CB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1632B1C-F92E-AF03-F2B0-209CE454C8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DF17280-520F-1BA1-4030-43BF8BED65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DEEBC8-90D7-4B10-9FCF-9CF16D0719E0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413063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A32A7CA-F945-CFD5-1385-D5A1C8AF83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77A5CFE-70B5-749B-E97D-BB7A53F5D2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41F63EA-7F3B-1688-2C90-50958507F4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F2FEE3-F913-45CE-8076-D0AC58D98E74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208132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6AB6F-E417-622A-7B70-A6B22C39C6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9FF6F-0AF3-1E17-97A5-985E5EF413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911C05-4860-B36D-30D5-98D089A632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DAEF3C-31FC-4CF3-9497-0420FE6E6C9D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702456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142DDC-7603-7580-C2E8-B540599AD6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D29E4-A396-BA8C-852E-A50627ADAA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500064-7480-402D-3B64-E271B9A990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41F317-EBEB-4669-AE7C-6C83B1D92187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315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58A6EE9-7B03-33FB-F80E-7C4588F853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790D71C-AE00-2D65-41F0-AA0C9B636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6BE2CF7-A69F-3713-F5F5-6D5A4F7D3E1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70CCB91-8412-608B-CBBF-49F0EEFB1D6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1BBDC9A-5058-3348-AD19-60FC457AD47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D4AD86C5-B120-4BC8-87D9-AD711FBFA7D0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sspeccy.zxdemo.org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rtve.es/alacarta/videos/saber-y-ganar/saber-ganar-15-09-20/5663558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rtve.es/play/videos/cifras-y-letras/programa-99/16180806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F7C4D62C-F172-D049-AE4C-74C0C9693AF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4213" y="1125538"/>
            <a:ext cx="7772400" cy="1470025"/>
          </a:xfrm>
        </p:spPr>
        <p:txBody>
          <a:bodyPr/>
          <a:lstStyle/>
          <a:p>
            <a:pPr eaLnBrk="1" hangingPunct="1"/>
            <a:r>
              <a:rPr lang="es-ES_tradnl" altLang="es-ES" b="1" dirty="0"/>
              <a:t>Algoritmos y </a:t>
            </a:r>
            <a:br>
              <a:rPr lang="es-ES_tradnl" altLang="es-ES" b="1" dirty="0"/>
            </a:br>
            <a:r>
              <a:rPr lang="es-ES_tradnl" altLang="es-ES" b="1" dirty="0"/>
              <a:t>Estructuras de Datos I</a:t>
            </a:r>
            <a:endParaRPr lang="es-ES" altLang="es-ES" b="1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26CF5C6-78E6-BCF8-B2BD-466BAE0A30F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0013" y="3068638"/>
            <a:ext cx="6400800" cy="1152525"/>
          </a:xfrm>
        </p:spPr>
        <p:txBody>
          <a:bodyPr/>
          <a:lstStyle/>
          <a:p>
            <a:pPr eaLnBrk="1" hangingPunct="1"/>
            <a:r>
              <a:rPr lang="es-ES_tradnl" altLang="es-ES" sz="4000"/>
              <a:t>Tema 0. Introducción</a:t>
            </a:r>
            <a:endParaRPr lang="es-ES" altLang="es-ES" sz="400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79B9996-F300-88EE-7513-04D18A4E7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7336"/>
            <a:ext cx="9144000" cy="10906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6CF63401-6C4A-EFF5-18B6-C931A2717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908050"/>
          </a:xfrm>
        </p:spPr>
        <p:txBody>
          <a:bodyPr/>
          <a:lstStyle/>
          <a:p>
            <a:pPr eaLnBrk="1" hangingPunct="1"/>
            <a:r>
              <a:rPr lang="es-ES_tradnl" altLang="es-ES" sz="4000"/>
              <a:t>Ejemplo de programa BASIC</a:t>
            </a:r>
            <a:endParaRPr lang="es-ES" altLang="es-ES" sz="400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36A2949B-D81B-F856-8A1B-1E5356E342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765175"/>
            <a:ext cx="8642350" cy="50403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290 DIM b$(22,2): FOR n=1 TO 11: FOR m=1 TO 2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300 LET s=INT (RND*22)+1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310 IF b$(s,1)=" " THEN LET b$(s,1)=g$(n,1): LET b$(s,2)=g$(n,2): NEXT m: NEXT n: GO TO 330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320 GO TO 300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330 DIM r(22): LET di=0: LET itn=0: LET u=.001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340 PRINT AT 20,2;di: IF di=275000 THEN LET di=350000: PRINT AT 20,2; FLASH 1;di'"CONSEGUIDO EL PLENO EN ";itn;" veces": PRINT #0;"Pulsa una tecla para empezar": GO SUB 440: GO SUB 440: GO SUB 440: PAUSE 0: GO TO 80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350 INPUT n: IF n&gt;22 OR n&lt;1 THEN GO TO 350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360 IF r(n)=1 THEN GO TO 350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370 LET k=n: GO SUB 700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380 INPUT m: IF m&gt;22 OR m&lt;1 OR m=n THEN GO TO 380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390 IF r(m)=1 THEN GO TO 380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400 LET k=m: GO SUB 700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410 LET itn=itn+1: IF b$(n)=b$(m) THEN LET di=di+25000: PAPER 3: LET k=n: GO SUB 720: PAPER 3: LET k=m: GO SUB 720: LET r(n)=1: LET r(m)=1: GO SUB 440: GO SUB 450: GO TO 340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420 BRIGHT 1: PAUSE 45: PAUSE 45: LET f=f(n): LET c=c(n): PRINT AT f,c;a$(n,8);AT f+1,c;a$(n,14);AT f+2,c;a$(n,20): PRINT AT f,c;a$(n,7 TO 8);AT f+1,c;a$(n,13 TO 14);AT f+2,c;a$(n,19 TO 20): BEEP .01,-10: PRINT a$(n): BEEP .02,0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430 LET f=f(m): LET c=c(m): PRINT AT f,c;a$(m,8);AT f+1,c;a$(m,14);AT f+2,c;a$(m,20): PRINT AT f,c;a$(m,7 TO 8);AT f+1,c;a$(m,13 TO 14);AT f+2,c;a$(m,19 TO 20): BEEP .01,-10: PRINT a$(m): BEEP .02,0: BRIGHT 0: GO TO 350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/>
              <a:t> </a:t>
            </a:r>
          </a:p>
        </p:txBody>
      </p:sp>
      <p:sp>
        <p:nvSpPr>
          <p:cNvPr id="94212" name="Freeform 4">
            <a:extLst>
              <a:ext uri="{FF2B5EF4-FFF2-40B4-BE49-F238E27FC236}">
                <a16:creationId xmlns:a16="http://schemas.microsoft.com/office/drawing/2014/main" id="{D235C84B-291E-5176-2CB8-DF544505F344}"/>
              </a:ext>
            </a:extLst>
          </p:cNvPr>
          <p:cNvSpPr>
            <a:spLocks/>
          </p:cNvSpPr>
          <p:nvPr/>
        </p:nvSpPr>
        <p:spPr bwMode="auto">
          <a:xfrm>
            <a:off x="884238" y="1600200"/>
            <a:ext cx="4052887" cy="458788"/>
          </a:xfrm>
          <a:custGeom>
            <a:avLst/>
            <a:gdLst>
              <a:gd name="T0" fmla="*/ 2147483646 w 2553"/>
              <a:gd name="T1" fmla="*/ 0 h 289"/>
              <a:gd name="T2" fmla="*/ 2147483646 w 2553"/>
              <a:gd name="T3" fmla="*/ 2147483646 h 289"/>
              <a:gd name="T4" fmla="*/ 0 w 2553"/>
              <a:gd name="T5" fmla="*/ 2147483646 h 28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53" h="289">
                <a:moveTo>
                  <a:pt x="1843" y="0"/>
                </a:moveTo>
                <a:cubicBezTo>
                  <a:pt x="1770" y="32"/>
                  <a:pt x="2553" y="115"/>
                  <a:pt x="1402" y="202"/>
                </a:cubicBezTo>
                <a:cubicBezTo>
                  <a:pt x="251" y="289"/>
                  <a:pt x="292" y="255"/>
                  <a:pt x="0" y="269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4213" name="Freeform 5">
            <a:extLst>
              <a:ext uri="{FF2B5EF4-FFF2-40B4-BE49-F238E27FC236}">
                <a16:creationId xmlns:a16="http://schemas.microsoft.com/office/drawing/2014/main" id="{B6AF1B25-E032-7FA4-EE6F-488D97B7A87A}"/>
              </a:ext>
            </a:extLst>
          </p:cNvPr>
          <p:cNvSpPr>
            <a:spLocks/>
          </p:cNvSpPr>
          <p:nvPr/>
        </p:nvSpPr>
        <p:spPr bwMode="auto">
          <a:xfrm>
            <a:off x="28575" y="1125538"/>
            <a:ext cx="2624138" cy="750887"/>
          </a:xfrm>
          <a:custGeom>
            <a:avLst/>
            <a:gdLst>
              <a:gd name="T0" fmla="*/ 2147483646 w 1653"/>
              <a:gd name="T1" fmla="*/ 2147483646 h 473"/>
              <a:gd name="T2" fmla="*/ 2147483646 w 1653"/>
              <a:gd name="T3" fmla="*/ 2147483646 h 473"/>
              <a:gd name="T4" fmla="*/ 2147483646 w 1653"/>
              <a:gd name="T5" fmla="*/ 2147483646 h 473"/>
              <a:gd name="T6" fmla="*/ 2147483646 w 1653"/>
              <a:gd name="T7" fmla="*/ 0 h 47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53" h="473">
                <a:moveTo>
                  <a:pt x="1316" y="424"/>
                </a:moveTo>
                <a:cubicBezTo>
                  <a:pt x="1346" y="421"/>
                  <a:pt x="1653" y="473"/>
                  <a:pt x="1499" y="405"/>
                </a:cubicBezTo>
                <a:cubicBezTo>
                  <a:pt x="1345" y="337"/>
                  <a:pt x="385" y="356"/>
                  <a:pt x="174" y="289"/>
                </a:cubicBezTo>
                <a:cubicBezTo>
                  <a:pt x="0" y="221"/>
                  <a:pt x="220" y="60"/>
                  <a:pt x="232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grpSp>
        <p:nvGrpSpPr>
          <p:cNvPr id="94214" name="Group 6">
            <a:extLst>
              <a:ext uri="{FF2B5EF4-FFF2-40B4-BE49-F238E27FC236}">
                <a16:creationId xmlns:a16="http://schemas.microsoft.com/office/drawing/2014/main" id="{E5684D33-0546-74B0-69B7-EB41656A29CA}"/>
              </a:ext>
            </a:extLst>
          </p:cNvPr>
          <p:cNvGrpSpPr>
            <a:grpSpLocks/>
          </p:cNvGrpSpPr>
          <p:nvPr/>
        </p:nvGrpSpPr>
        <p:grpSpPr bwMode="auto">
          <a:xfrm>
            <a:off x="6080125" y="2790825"/>
            <a:ext cx="2454275" cy="3884613"/>
            <a:chOff x="3830" y="1758"/>
            <a:chExt cx="1546" cy="2447"/>
          </a:xfrm>
        </p:grpSpPr>
        <p:sp>
          <p:nvSpPr>
            <p:cNvPr id="27669" name="Freeform 7">
              <a:extLst>
                <a:ext uri="{FF2B5EF4-FFF2-40B4-BE49-F238E27FC236}">
                  <a16:creationId xmlns:a16="http://schemas.microsoft.com/office/drawing/2014/main" id="{345DDF20-4129-11FF-9EF9-470B3A4FB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1776"/>
              <a:ext cx="1143" cy="2429"/>
            </a:xfrm>
            <a:custGeom>
              <a:avLst/>
              <a:gdLst>
                <a:gd name="T0" fmla="*/ 0 w 1143"/>
                <a:gd name="T1" fmla="*/ 0 h 2429"/>
                <a:gd name="T2" fmla="*/ 634 w 1143"/>
                <a:gd name="T3" fmla="*/ 509 h 2429"/>
                <a:gd name="T4" fmla="*/ 1143 w 1143"/>
                <a:gd name="T5" fmla="*/ 2429 h 24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43" h="2429">
                  <a:moveTo>
                    <a:pt x="0" y="0"/>
                  </a:moveTo>
                  <a:cubicBezTo>
                    <a:pt x="106" y="83"/>
                    <a:pt x="444" y="104"/>
                    <a:pt x="634" y="509"/>
                  </a:cubicBezTo>
                  <a:cubicBezTo>
                    <a:pt x="846" y="902"/>
                    <a:pt x="1037" y="2029"/>
                    <a:pt x="1143" y="2429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670" name="Freeform 8">
              <a:extLst>
                <a:ext uri="{FF2B5EF4-FFF2-40B4-BE49-F238E27FC236}">
                  <a16:creationId xmlns:a16="http://schemas.microsoft.com/office/drawing/2014/main" id="{C9D6992A-3B48-4B6E-F19C-FEEBB1D0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" y="1758"/>
              <a:ext cx="177" cy="629"/>
            </a:xfrm>
            <a:custGeom>
              <a:avLst/>
              <a:gdLst>
                <a:gd name="T0" fmla="*/ 177 w 177"/>
                <a:gd name="T1" fmla="*/ 0 h 629"/>
                <a:gd name="T2" fmla="*/ 27 w 177"/>
                <a:gd name="T3" fmla="*/ 465 h 629"/>
                <a:gd name="T4" fmla="*/ 17 w 177"/>
                <a:gd name="T5" fmla="*/ 629 h 6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7" h="629">
                  <a:moveTo>
                    <a:pt x="177" y="0"/>
                  </a:moveTo>
                  <a:cubicBezTo>
                    <a:pt x="152" y="77"/>
                    <a:pt x="54" y="360"/>
                    <a:pt x="27" y="465"/>
                  </a:cubicBezTo>
                  <a:cubicBezTo>
                    <a:pt x="0" y="570"/>
                    <a:pt x="19" y="595"/>
                    <a:pt x="17" y="629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671" name="Freeform 9">
              <a:extLst>
                <a:ext uri="{FF2B5EF4-FFF2-40B4-BE49-F238E27FC236}">
                  <a16:creationId xmlns:a16="http://schemas.microsoft.com/office/drawing/2014/main" id="{B98B427C-2C07-1DED-CBD7-A05956E4F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8" y="1773"/>
              <a:ext cx="888" cy="606"/>
            </a:xfrm>
            <a:custGeom>
              <a:avLst/>
              <a:gdLst>
                <a:gd name="T0" fmla="*/ 888 w 888"/>
                <a:gd name="T1" fmla="*/ 0 h 606"/>
                <a:gd name="T2" fmla="*/ 144 w 888"/>
                <a:gd name="T3" fmla="*/ 426 h 606"/>
                <a:gd name="T4" fmla="*/ 24 w 888"/>
                <a:gd name="T5" fmla="*/ 606 h 6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88" h="606">
                  <a:moveTo>
                    <a:pt x="888" y="0"/>
                  </a:moveTo>
                  <a:cubicBezTo>
                    <a:pt x="764" y="70"/>
                    <a:pt x="288" y="325"/>
                    <a:pt x="144" y="426"/>
                  </a:cubicBezTo>
                  <a:cubicBezTo>
                    <a:pt x="0" y="527"/>
                    <a:pt x="49" y="569"/>
                    <a:pt x="24" y="606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94218" name="Freeform 10">
            <a:extLst>
              <a:ext uri="{FF2B5EF4-FFF2-40B4-BE49-F238E27FC236}">
                <a16:creationId xmlns:a16="http://schemas.microsoft.com/office/drawing/2014/main" id="{417B0913-A13D-B182-4519-6309E0F77010}"/>
              </a:ext>
            </a:extLst>
          </p:cNvPr>
          <p:cNvSpPr>
            <a:spLocks/>
          </p:cNvSpPr>
          <p:nvPr/>
        </p:nvSpPr>
        <p:spPr bwMode="auto">
          <a:xfrm>
            <a:off x="-365125" y="3684588"/>
            <a:ext cx="7531100" cy="231775"/>
          </a:xfrm>
          <a:custGeom>
            <a:avLst/>
            <a:gdLst>
              <a:gd name="T0" fmla="*/ 2147483646 w 4744"/>
              <a:gd name="T1" fmla="*/ 2147483646 h 146"/>
              <a:gd name="T2" fmla="*/ 2147483646 w 4744"/>
              <a:gd name="T3" fmla="*/ 2147483646 h 146"/>
              <a:gd name="T4" fmla="*/ 2147483646 w 4744"/>
              <a:gd name="T5" fmla="*/ 2147483646 h 146"/>
              <a:gd name="T6" fmla="*/ 2147483646 w 4744"/>
              <a:gd name="T7" fmla="*/ 2147483646 h 14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744" h="146">
                <a:moveTo>
                  <a:pt x="4339" y="146"/>
                </a:moveTo>
                <a:cubicBezTo>
                  <a:pt x="4304" y="129"/>
                  <a:pt x="4744" y="63"/>
                  <a:pt x="4128" y="41"/>
                </a:cubicBezTo>
                <a:cubicBezTo>
                  <a:pt x="3512" y="19"/>
                  <a:pt x="1251" y="0"/>
                  <a:pt x="643" y="12"/>
                </a:cubicBezTo>
                <a:cubicBezTo>
                  <a:pt x="0" y="12"/>
                  <a:pt x="513" y="91"/>
                  <a:pt x="479" y="112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4219" name="Freeform 11">
            <a:extLst>
              <a:ext uri="{FF2B5EF4-FFF2-40B4-BE49-F238E27FC236}">
                <a16:creationId xmlns:a16="http://schemas.microsoft.com/office/drawing/2014/main" id="{C114D1BD-771F-0056-B1E8-99258F415DDE}"/>
              </a:ext>
            </a:extLst>
          </p:cNvPr>
          <p:cNvSpPr>
            <a:spLocks/>
          </p:cNvSpPr>
          <p:nvPr/>
        </p:nvSpPr>
        <p:spPr bwMode="auto">
          <a:xfrm>
            <a:off x="3419475" y="765175"/>
            <a:ext cx="1122363" cy="2481263"/>
          </a:xfrm>
          <a:custGeom>
            <a:avLst/>
            <a:gdLst>
              <a:gd name="T0" fmla="*/ 0 w 707"/>
              <a:gd name="T1" fmla="*/ 2147483646 h 1563"/>
              <a:gd name="T2" fmla="*/ 2147483646 w 707"/>
              <a:gd name="T3" fmla="*/ 2147483646 h 1563"/>
              <a:gd name="T4" fmla="*/ 2147483646 w 707"/>
              <a:gd name="T5" fmla="*/ 0 h 156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07" h="1563">
                <a:moveTo>
                  <a:pt x="0" y="1360"/>
                </a:moveTo>
                <a:cubicBezTo>
                  <a:pt x="67" y="1357"/>
                  <a:pt x="93" y="1563"/>
                  <a:pt x="400" y="1342"/>
                </a:cubicBezTo>
                <a:cubicBezTo>
                  <a:pt x="707" y="1121"/>
                  <a:pt x="478" y="280"/>
                  <a:pt x="499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4220" name="Freeform 12">
            <a:extLst>
              <a:ext uri="{FF2B5EF4-FFF2-40B4-BE49-F238E27FC236}">
                <a16:creationId xmlns:a16="http://schemas.microsoft.com/office/drawing/2014/main" id="{3EDD3E22-2919-7186-E269-C0423417378A}"/>
              </a:ext>
            </a:extLst>
          </p:cNvPr>
          <p:cNvSpPr>
            <a:spLocks/>
          </p:cNvSpPr>
          <p:nvPr/>
        </p:nvSpPr>
        <p:spPr bwMode="auto">
          <a:xfrm>
            <a:off x="-152400" y="2819400"/>
            <a:ext cx="6392863" cy="322263"/>
          </a:xfrm>
          <a:custGeom>
            <a:avLst/>
            <a:gdLst>
              <a:gd name="T0" fmla="*/ 2147483646 w 4027"/>
              <a:gd name="T1" fmla="*/ 2147483646 h 203"/>
              <a:gd name="T2" fmla="*/ 2147483646 w 4027"/>
              <a:gd name="T3" fmla="*/ 2147483646 h 203"/>
              <a:gd name="T4" fmla="*/ 2147483646 w 4027"/>
              <a:gd name="T5" fmla="*/ 2147483646 h 203"/>
              <a:gd name="T6" fmla="*/ 2147483646 w 4027"/>
              <a:gd name="T7" fmla="*/ 2147483646 h 20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027" h="203">
                <a:moveTo>
                  <a:pt x="3657" y="203"/>
                </a:moveTo>
                <a:cubicBezTo>
                  <a:pt x="3633" y="183"/>
                  <a:pt x="4027" y="117"/>
                  <a:pt x="3514" y="86"/>
                </a:cubicBezTo>
                <a:cubicBezTo>
                  <a:pt x="3001" y="55"/>
                  <a:pt x="1152" y="0"/>
                  <a:pt x="576" y="19"/>
                </a:cubicBezTo>
                <a:cubicBezTo>
                  <a:pt x="0" y="38"/>
                  <a:pt x="430" y="128"/>
                  <a:pt x="392" y="157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4221" name="Freeform 13">
            <a:extLst>
              <a:ext uri="{FF2B5EF4-FFF2-40B4-BE49-F238E27FC236}">
                <a16:creationId xmlns:a16="http://schemas.microsoft.com/office/drawing/2014/main" id="{ECA09413-E56B-E278-0229-0DA7ACDA763B}"/>
              </a:ext>
            </a:extLst>
          </p:cNvPr>
          <p:cNvSpPr>
            <a:spLocks/>
          </p:cNvSpPr>
          <p:nvPr/>
        </p:nvSpPr>
        <p:spPr bwMode="auto">
          <a:xfrm>
            <a:off x="828675" y="3214688"/>
            <a:ext cx="3514725" cy="184150"/>
          </a:xfrm>
          <a:custGeom>
            <a:avLst/>
            <a:gdLst>
              <a:gd name="T0" fmla="*/ 2147483646 w 2214"/>
              <a:gd name="T1" fmla="*/ 2147483646 h 116"/>
              <a:gd name="T2" fmla="*/ 2147483646 w 2214"/>
              <a:gd name="T3" fmla="*/ 2147483646 h 116"/>
              <a:gd name="T4" fmla="*/ 0 w 2214"/>
              <a:gd name="T5" fmla="*/ 0 h 11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4" h="116">
                <a:moveTo>
                  <a:pt x="1945" y="116"/>
                </a:moveTo>
                <a:cubicBezTo>
                  <a:pt x="1975" y="105"/>
                  <a:pt x="2214" y="68"/>
                  <a:pt x="2128" y="49"/>
                </a:cubicBezTo>
                <a:cubicBezTo>
                  <a:pt x="2042" y="30"/>
                  <a:pt x="443" y="10"/>
                  <a:pt x="0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4222" name="Freeform 14">
            <a:extLst>
              <a:ext uri="{FF2B5EF4-FFF2-40B4-BE49-F238E27FC236}">
                <a16:creationId xmlns:a16="http://schemas.microsoft.com/office/drawing/2014/main" id="{C7F5FF0C-798F-B454-F4CF-A37DB7FEE14F}"/>
              </a:ext>
            </a:extLst>
          </p:cNvPr>
          <p:cNvSpPr>
            <a:spLocks/>
          </p:cNvSpPr>
          <p:nvPr/>
        </p:nvSpPr>
        <p:spPr bwMode="auto">
          <a:xfrm>
            <a:off x="3286125" y="3614738"/>
            <a:ext cx="4094163" cy="3054350"/>
          </a:xfrm>
          <a:custGeom>
            <a:avLst/>
            <a:gdLst>
              <a:gd name="T0" fmla="*/ 0 w 2579"/>
              <a:gd name="T1" fmla="*/ 0 h 1924"/>
              <a:gd name="T2" fmla="*/ 2147483646 w 2579"/>
              <a:gd name="T3" fmla="*/ 2147483646 h 1924"/>
              <a:gd name="T4" fmla="*/ 2147483646 w 2579"/>
              <a:gd name="T5" fmla="*/ 2147483646 h 192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79" h="1924">
                <a:moveTo>
                  <a:pt x="0" y="0"/>
                </a:moveTo>
                <a:cubicBezTo>
                  <a:pt x="171" y="64"/>
                  <a:pt x="601" y="61"/>
                  <a:pt x="1031" y="382"/>
                </a:cubicBezTo>
                <a:cubicBezTo>
                  <a:pt x="1454" y="699"/>
                  <a:pt x="2256" y="1603"/>
                  <a:pt x="2579" y="1924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4223" name="Freeform 15">
            <a:extLst>
              <a:ext uri="{FF2B5EF4-FFF2-40B4-BE49-F238E27FC236}">
                <a16:creationId xmlns:a16="http://schemas.microsoft.com/office/drawing/2014/main" id="{F5ACF73F-FD1B-07DF-CFDB-FFF26E9F25D0}"/>
              </a:ext>
            </a:extLst>
          </p:cNvPr>
          <p:cNvSpPr>
            <a:spLocks/>
          </p:cNvSpPr>
          <p:nvPr/>
        </p:nvSpPr>
        <p:spPr bwMode="auto">
          <a:xfrm>
            <a:off x="827088" y="3933825"/>
            <a:ext cx="3514725" cy="184150"/>
          </a:xfrm>
          <a:custGeom>
            <a:avLst/>
            <a:gdLst>
              <a:gd name="T0" fmla="*/ 2147483646 w 2214"/>
              <a:gd name="T1" fmla="*/ 2147483646 h 116"/>
              <a:gd name="T2" fmla="*/ 2147483646 w 2214"/>
              <a:gd name="T3" fmla="*/ 2147483646 h 116"/>
              <a:gd name="T4" fmla="*/ 0 w 2214"/>
              <a:gd name="T5" fmla="*/ 0 h 11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4" h="116">
                <a:moveTo>
                  <a:pt x="1945" y="116"/>
                </a:moveTo>
                <a:cubicBezTo>
                  <a:pt x="1975" y="105"/>
                  <a:pt x="2214" y="68"/>
                  <a:pt x="2128" y="49"/>
                </a:cubicBezTo>
                <a:cubicBezTo>
                  <a:pt x="2042" y="30"/>
                  <a:pt x="443" y="10"/>
                  <a:pt x="0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4224" name="Freeform 16">
            <a:extLst>
              <a:ext uri="{FF2B5EF4-FFF2-40B4-BE49-F238E27FC236}">
                <a16:creationId xmlns:a16="http://schemas.microsoft.com/office/drawing/2014/main" id="{0F56F933-0A65-887C-8A54-E511CEDEB2F5}"/>
              </a:ext>
            </a:extLst>
          </p:cNvPr>
          <p:cNvSpPr>
            <a:spLocks/>
          </p:cNvSpPr>
          <p:nvPr/>
        </p:nvSpPr>
        <p:spPr bwMode="auto">
          <a:xfrm>
            <a:off x="3276600" y="4365625"/>
            <a:ext cx="2141538" cy="273050"/>
          </a:xfrm>
          <a:custGeom>
            <a:avLst/>
            <a:gdLst>
              <a:gd name="T0" fmla="*/ 0 w 1349"/>
              <a:gd name="T1" fmla="*/ 0 h 172"/>
              <a:gd name="T2" fmla="*/ 2147483646 w 1349"/>
              <a:gd name="T3" fmla="*/ 2147483646 h 172"/>
              <a:gd name="T4" fmla="*/ 2147483646 w 1349"/>
              <a:gd name="T5" fmla="*/ 2147483646 h 17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49" h="172">
                <a:moveTo>
                  <a:pt x="0" y="0"/>
                </a:moveTo>
                <a:cubicBezTo>
                  <a:pt x="187" y="15"/>
                  <a:pt x="901" y="62"/>
                  <a:pt x="1125" y="91"/>
                </a:cubicBezTo>
                <a:cubicBezTo>
                  <a:pt x="1349" y="120"/>
                  <a:pt x="1301" y="155"/>
                  <a:pt x="1347" y="172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4225" name="Freeform 17">
            <a:extLst>
              <a:ext uri="{FF2B5EF4-FFF2-40B4-BE49-F238E27FC236}">
                <a16:creationId xmlns:a16="http://schemas.microsoft.com/office/drawing/2014/main" id="{D4803DFE-856E-A1FF-04DA-727648163173}"/>
              </a:ext>
            </a:extLst>
          </p:cNvPr>
          <p:cNvSpPr>
            <a:spLocks/>
          </p:cNvSpPr>
          <p:nvPr/>
        </p:nvSpPr>
        <p:spPr bwMode="auto">
          <a:xfrm>
            <a:off x="2555875" y="4797425"/>
            <a:ext cx="3960813" cy="1871663"/>
          </a:xfrm>
          <a:custGeom>
            <a:avLst/>
            <a:gdLst>
              <a:gd name="T0" fmla="*/ 0 w 2495"/>
              <a:gd name="T1" fmla="*/ 0 h 1179"/>
              <a:gd name="T2" fmla="*/ 2147483646 w 2495"/>
              <a:gd name="T3" fmla="*/ 2147483646 h 1179"/>
              <a:gd name="T4" fmla="*/ 2147483646 w 2495"/>
              <a:gd name="T5" fmla="*/ 2147483646 h 117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95" h="1179">
                <a:moveTo>
                  <a:pt x="0" y="0"/>
                </a:moveTo>
                <a:cubicBezTo>
                  <a:pt x="232" y="63"/>
                  <a:pt x="979" y="180"/>
                  <a:pt x="1395" y="376"/>
                </a:cubicBezTo>
                <a:cubicBezTo>
                  <a:pt x="1811" y="572"/>
                  <a:pt x="2266" y="1012"/>
                  <a:pt x="2495" y="1179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4226" name="Freeform 18">
            <a:extLst>
              <a:ext uri="{FF2B5EF4-FFF2-40B4-BE49-F238E27FC236}">
                <a16:creationId xmlns:a16="http://schemas.microsoft.com/office/drawing/2014/main" id="{0116B3EA-41C0-B8FF-FBA1-9D157F8A4F19}"/>
              </a:ext>
            </a:extLst>
          </p:cNvPr>
          <p:cNvSpPr>
            <a:spLocks/>
          </p:cNvSpPr>
          <p:nvPr/>
        </p:nvSpPr>
        <p:spPr bwMode="auto">
          <a:xfrm>
            <a:off x="4864100" y="4868863"/>
            <a:ext cx="1147763" cy="622300"/>
          </a:xfrm>
          <a:custGeom>
            <a:avLst/>
            <a:gdLst>
              <a:gd name="T0" fmla="*/ 2147483646 w 723"/>
              <a:gd name="T1" fmla="*/ 0 h 392"/>
              <a:gd name="T2" fmla="*/ 2147483646 w 723"/>
              <a:gd name="T3" fmla="*/ 2147483646 h 392"/>
              <a:gd name="T4" fmla="*/ 2147483646 w 723"/>
              <a:gd name="T5" fmla="*/ 2147483646 h 392"/>
              <a:gd name="T6" fmla="*/ 2147483646 w 723"/>
              <a:gd name="T7" fmla="*/ 2147483646 h 39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23" h="392">
                <a:moveTo>
                  <a:pt x="723" y="0"/>
                </a:moveTo>
                <a:cubicBezTo>
                  <a:pt x="623" y="23"/>
                  <a:pt x="242" y="93"/>
                  <a:pt x="123" y="139"/>
                </a:cubicBezTo>
                <a:cubicBezTo>
                  <a:pt x="10" y="186"/>
                  <a:pt x="22" y="233"/>
                  <a:pt x="11" y="275"/>
                </a:cubicBezTo>
                <a:cubicBezTo>
                  <a:pt x="0" y="317"/>
                  <a:pt x="49" y="368"/>
                  <a:pt x="59" y="392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4227" name="Freeform 19">
            <a:extLst>
              <a:ext uri="{FF2B5EF4-FFF2-40B4-BE49-F238E27FC236}">
                <a16:creationId xmlns:a16="http://schemas.microsoft.com/office/drawing/2014/main" id="{782ACB25-C537-1586-B9C9-AEF8BD54087C}"/>
              </a:ext>
            </a:extLst>
          </p:cNvPr>
          <p:cNvSpPr>
            <a:spLocks/>
          </p:cNvSpPr>
          <p:nvPr/>
        </p:nvSpPr>
        <p:spPr bwMode="auto">
          <a:xfrm>
            <a:off x="2627313" y="5084763"/>
            <a:ext cx="5202237" cy="1111250"/>
          </a:xfrm>
          <a:custGeom>
            <a:avLst/>
            <a:gdLst>
              <a:gd name="T0" fmla="*/ 0 w 3277"/>
              <a:gd name="T1" fmla="*/ 0 h 700"/>
              <a:gd name="T2" fmla="*/ 2147483646 w 3277"/>
              <a:gd name="T3" fmla="*/ 2147483646 h 700"/>
              <a:gd name="T4" fmla="*/ 2147483646 w 3277"/>
              <a:gd name="T5" fmla="*/ 2147483646 h 700"/>
              <a:gd name="T6" fmla="*/ 2147483646 w 3277"/>
              <a:gd name="T7" fmla="*/ 2147483646 h 7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277" h="700">
                <a:moveTo>
                  <a:pt x="0" y="0"/>
                </a:moveTo>
                <a:cubicBezTo>
                  <a:pt x="263" y="90"/>
                  <a:pt x="1080" y="441"/>
                  <a:pt x="1580" y="541"/>
                </a:cubicBezTo>
                <a:cubicBezTo>
                  <a:pt x="2108" y="656"/>
                  <a:pt x="2720" y="572"/>
                  <a:pt x="2998" y="598"/>
                </a:cubicBezTo>
                <a:cubicBezTo>
                  <a:pt x="3277" y="624"/>
                  <a:pt x="3200" y="679"/>
                  <a:pt x="3253" y="70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4228" name="Freeform 20">
            <a:extLst>
              <a:ext uri="{FF2B5EF4-FFF2-40B4-BE49-F238E27FC236}">
                <a16:creationId xmlns:a16="http://schemas.microsoft.com/office/drawing/2014/main" id="{C393B88B-A250-3E31-3748-E597BA07878A}"/>
              </a:ext>
            </a:extLst>
          </p:cNvPr>
          <p:cNvSpPr>
            <a:spLocks/>
          </p:cNvSpPr>
          <p:nvPr/>
        </p:nvSpPr>
        <p:spPr bwMode="auto">
          <a:xfrm>
            <a:off x="396875" y="2276475"/>
            <a:ext cx="6719888" cy="3001963"/>
          </a:xfrm>
          <a:custGeom>
            <a:avLst/>
            <a:gdLst>
              <a:gd name="T0" fmla="*/ 2147483646 w 4233"/>
              <a:gd name="T1" fmla="*/ 2147483646 h 1891"/>
              <a:gd name="T2" fmla="*/ 2147483646 w 4233"/>
              <a:gd name="T3" fmla="*/ 2147483646 h 1891"/>
              <a:gd name="T4" fmla="*/ 2147483646 w 4233"/>
              <a:gd name="T5" fmla="*/ 2147483646 h 1891"/>
              <a:gd name="T6" fmla="*/ 0 w 4233"/>
              <a:gd name="T7" fmla="*/ 0 h 189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233" h="1891">
                <a:moveTo>
                  <a:pt x="3357" y="1724"/>
                </a:moveTo>
                <a:cubicBezTo>
                  <a:pt x="3454" y="1714"/>
                  <a:pt x="4233" y="1891"/>
                  <a:pt x="3936" y="1667"/>
                </a:cubicBezTo>
                <a:cubicBezTo>
                  <a:pt x="3639" y="1443"/>
                  <a:pt x="2230" y="658"/>
                  <a:pt x="1574" y="380"/>
                </a:cubicBezTo>
                <a:cubicBezTo>
                  <a:pt x="918" y="102"/>
                  <a:pt x="328" y="79"/>
                  <a:pt x="0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4229" name="Freeform 21">
            <a:extLst>
              <a:ext uri="{FF2B5EF4-FFF2-40B4-BE49-F238E27FC236}">
                <a16:creationId xmlns:a16="http://schemas.microsoft.com/office/drawing/2014/main" id="{A6A7124A-3DA5-4C67-E50D-4CE9F6475521}"/>
              </a:ext>
            </a:extLst>
          </p:cNvPr>
          <p:cNvSpPr>
            <a:spLocks/>
          </p:cNvSpPr>
          <p:nvPr/>
        </p:nvSpPr>
        <p:spPr bwMode="auto">
          <a:xfrm>
            <a:off x="284163" y="3184525"/>
            <a:ext cx="5283200" cy="3490913"/>
          </a:xfrm>
          <a:custGeom>
            <a:avLst/>
            <a:gdLst>
              <a:gd name="T0" fmla="*/ 2147483646 w 3328"/>
              <a:gd name="T1" fmla="*/ 2147483646 h 2199"/>
              <a:gd name="T2" fmla="*/ 2147483646 w 3328"/>
              <a:gd name="T3" fmla="*/ 2147483646 h 2199"/>
              <a:gd name="T4" fmla="*/ 2147483646 w 3328"/>
              <a:gd name="T5" fmla="*/ 2147483646 h 2199"/>
              <a:gd name="T6" fmla="*/ 2147483646 w 3328"/>
              <a:gd name="T7" fmla="*/ 2147483646 h 2199"/>
              <a:gd name="T8" fmla="*/ 2147483646 w 3328"/>
              <a:gd name="T9" fmla="*/ 2147483646 h 2199"/>
              <a:gd name="T10" fmla="*/ 2147483646 w 3328"/>
              <a:gd name="T11" fmla="*/ 0 h 21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328" h="2199">
                <a:moveTo>
                  <a:pt x="3210" y="2199"/>
                </a:moveTo>
                <a:cubicBezTo>
                  <a:pt x="3204" y="2169"/>
                  <a:pt x="3328" y="2075"/>
                  <a:pt x="3171" y="2016"/>
                </a:cubicBezTo>
                <a:cubicBezTo>
                  <a:pt x="3014" y="1957"/>
                  <a:pt x="2718" y="2068"/>
                  <a:pt x="2269" y="1844"/>
                </a:cubicBezTo>
                <a:cubicBezTo>
                  <a:pt x="1820" y="1620"/>
                  <a:pt x="842" y="958"/>
                  <a:pt x="474" y="672"/>
                </a:cubicBezTo>
                <a:cubicBezTo>
                  <a:pt x="116" y="385"/>
                  <a:pt x="122" y="237"/>
                  <a:pt x="61" y="125"/>
                </a:cubicBezTo>
                <a:cubicBezTo>
                  <a:pt x="0" y="13"/>
                  <a:pt x="99" y="26"/>
                  <a:pt x="109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4230" name="Freeform 22">
            <a:extLst>
              <a:ext uri="{FF2B5EF4-FFF2-40B4-BE49-F238E27FC236}">
                <a16:creationId xmlns:a16="http://schemas.microsoft.com/office/drawing/2014/main" id="{A1340A42-01F2-542A-7947-3F7866688B3E}"/>
              </a:ext>
            </a:extLst>
          </p:cNvPr>
          <p:cNvSpPr>
            <a:spLocks/>
          </p:cNvSpPr>
          <p:nvPr/>
        </p:nvSpPr>
        <p:spPr bwMode="auto">
          <a:xfrm>
            <a:off x="4359275" y="3910013"/>
            <a:ext cx="4179888" cy="2779712"/>
          </a:xfrm>
          <a:custGeom>
            <a:avLst/>
            <a:gdLst>
              <a:gd name="T0" fmla="*/ 0 w 2633"/>
              <a:gd name="T1" fmla="*/ 2147483646 h 1751"/>
              <a:gd name="T2" fmla="*/ 2147483646 w 2633"/>
              <a:gd name="T3" fmla="*/ 2147483646 h 1751"/>
              <a:gd name="T4" fmla="*/ 2147483646 w 2633"/>
              <a:gd name="T5" fmla="*/ 2147483646 h 1751"/>
              <a:gd name="T6" fmla="*/ 2147483646 w 2633"/>
              <a:gd name="T7" fmla="*/ 2147483646 h 175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633" h="1751">
                <a:moveTo>
                  <a:pt x="0" y="686"/>
                </a:moveTo>
                <a:cubicBezTo>
                  <a:pt x="69" y="599"/>
                  <a:pt x="45" y="239"/>
                  <a:pt x="422" y="167"/>
                </a:cubicBezTo>
                <a:cubicBezTo>
                  <a:pt x="628" y="169"/>
                  <a:pt x="1897" y="0"/>
                  <a:pt x="2265" y="254"/>
                </a:cubicBezTo>
                <a:cubicBezTo>
                  <a:pt x="2633" y="518"/>
                  <a:pt x="2554" y="1439"/>
                  <a:pt x="2630" y="1751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4231" name="Freeform 23">
            <a:extLst>
              <a:ext uri="{FF2B5EF4-FFF2-40B4-BE49-F238E27FC236}">
                <a16:creationId xmlns:a16="http://schemas.microsoft.com/office/drawing/2014/main" id="{7CA32F62-61E2-3CCE-3B55-60F5FA2559C7}"/>
              </a:ext>
            </a:extLst>
          </p:cNvPr>
          <p:cNvSpPr>
            <a:spLocks/>
          </p:cNvSpPr>
          <p:nvPr/>
        </p:nvSpPr>
        <p:spPr bwMode="auto">
          <a:xfrm>
            <a:off x="395288" y="4638675"/>
            <a:ext cx="1274762" cy="2219325"/>
          </a:xfrm>
          <a:custGeom>
            <a:avLst/>
            <a:gdLst>
              <a:gd name="T0" fmla="*/ 0 w 803"/>
              <a:gd name="T1" fmla="*/ 2147483646 h 1398"/>
              <a:gd name="T2" fmla="*/ 2147483646 w 803"/>
              <a:gd name="T3" fmla="*/ 2147483646 h 1398"/>
              <a:gd name="T4" fmla="*/ 2147483646 w 803"/>
              <a:gd name="T5" fmla="*/ 2147483646 h 1398"/>
              <a:gd name="T6" fmla="*/ 2147483646 w 803"/>
              <a:gd name="T7" fmla="*/ 0 h 139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03" h="1398">
                <a:moveTo>
                  <a:pt x="0" y="1398"/>
                </a:moveTo>
                <a:cubicBezTo>
                  <a:pt x="91" y="1291"/>
                  <a:pt x="419" y="946"/>
                  <a:pt x="548" y="754"/>
                </a:cubicBezTo>
                <a:cubicBezTo>
                  <a:pt x="669" y="534"/>
                  <a:pt x="739" y="372"/>
                  <a:pt x="771" y="246"/>
                </a:cubicBezTo>
                <a:cubicBezTo>
                  <a:pt x="803" y="120"/>
                  <a:pt x="747" y="51"/>
                  <a:pt x="741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F1BFA2F7-DE9D-7C15-A3B4-828862C28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981075"/>
          </a:xfrm>
        </p:spPr>
        <p:txBody>
          <a:bodyPr/>
          <a:lstStyle/>
          <a:p>
            <a:pPr eaLnBrk="1" hangingPunct="1"/>
            <a:r>
              <a:rPr lang="es-ES_tradnl" altLang="es-ES" sz="4000"/>
              <a:t>Ejemplo de programa BASIC</a:t>
            </a:r>
            <a:endParaRPr lang="es-ES" altLang="es-ES" sz="4000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0919842-F121-0542-2386-FA4282FC37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052513"/>
            <a:ext cx="8280400" cy="50403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/>
              <a:t> </a:t>
            </a:r>
            <a:r>
              <a:rPr lang="es-ES" altLang="es-ES" sz="1600">
                <a:latin typeface="Courier New" panose="02070309020205020404" pitchFamily="49" charset="0"/>
              </a:rPr>
              <a:t>430 LET f=f(m): LET c=c(m): PRINT AT f,c;a$(m,8);AT f+1,c;a$(m,14);AT f+2,c;a$(m,20): PRINT AT f,c;a$(m,7 TO 8);AT f+1,c;a$(m,13 TO 14);AT f+2,c;a$(m,19 TO 20): BEEP .01,-10: PRINT a$(m): BEEP .02,0: BRIGHT 0: GO TO 350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440 BEEP .07,15: BEEP .06,25: BEEP .07,35: BEEP .07,35: BEEP .09,40: RETURN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450 INK 8: LET xx=c(n)*8-2: LET yy=177-(f(n)*8): PLOT xx,yy: DRAW 27,0: DRAW 0,-27: DRAW -27,0: DRAW 0,27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460 LET xx=c(m)*8-2: LET yy=177-(f(m)*8): PLOT xx,yy: DRAW 27,0: DRAW 0,-27: DRAW -27,0: DRAW 0,27: INK 0: RETURN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470 RESTORE 260: FOR n=1 TO 22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475 IF n=17 THEN LET g$(6,2)=".": GO TO 540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480 READ p$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490 FOR m=0 TO 7: READ f: POKE USR p$+m,f: NEXT m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520 IF n&lt;12 THEN LET g$(n,1)=p$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530 IF n&gt;11 THEN LET g$(n-11,2)=p$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540 NEXT n: RETURN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700 PAPER 5: LET y$=b$(k,1): LET t$=b$(k,2): LET f=f(k): LET c=c(k): BEEP u,25: PRINT AT f,c+2;t$;AT f+1,c+2;" ";AT f+2,c+2;" ": BEEP u,49: BEEP u,25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710 PRINT AT f,c+1;t$;" ";AT f+1,c+1;" ";y$;AT f+2,c+1;" v": BEEP u,49: BEEP u,25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600">
                <a:latin typeface="Courier New" panose="02070309020205020404" pitchFamily="49" charset="0"/>
              </a:rPr>
              <a:t> 720 PRINT AT f(k),c(k);b$(k,2);" ";b$(k,2);AT f(k)+1,c(k);" ";b$(k,1);" ";AT f(k)+2,c(k);" v ": BEEP u,49: PAPER 7: RETURN</a:t>
            </a:r>
          </a:p>
        </p:txBody>
      </p:sp>
      <p:sp>
        <p:nvSpPr>
          <p:cNvPr id="28676" name="Freeform 4">
            <a:extLst>
              <a:ext uri="{FF2B5EF4-FFF2-40B4-BE49-F238E27FC236}">
                <a16:creationId xmlns:a16="http://schemas.microsoft.com/office/drawing/2014/main" id="{02901D09-7D79-6043-0C43-ECFD7848D9D7}"/>
              </a:ext>
            </a:extLst>
          </p:cNvPr>
          <p:cNvSpPr>
            <a:spLocks/>
          </p:cNvSpPr>
          <p:nvPr/>
        </p:nvSpPr>
        <p:spPr bwMode="auto">
          <a:xfrm>
            <a:off x="5364163" y="765175"/>
            <a:ext cx="1360487" cy="1079500"/>
          </a:xfrm>
          <a:custGeom>
            <a:avLst/>
            <a:gdLst>
              <a:gd name="T0" fmla="*/ 2147483646 w 857"/>
              <a:gd name="T1" fmla="*/ 2147483646 h 680"/>
              <a:gd name="T2" fmla="*/ 2147483646 w 857"/>
              <a:gd name="T3" fmla="*/ 2147483646 h 680"/>
              <a:gd name="T4" fmla="*/ 0 w 857"/>
              <a:gd name="T5" fmla="*/ 0 h 6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57" h="680">
                <a:moveTo>
                  <a:pt x="590" y="680"/>
                </a:moveTo>
                <a:cubicBezTo>
                  <a:pt x="618" y="610"/>
                  <a:pt x="857" y="370"/>
                  <a:pt x="759" y="257"/>
                </a:cubicBezTo>
                <a:cubicBezTo>
                  <a:pt x="661" y="144"/>
                  <a:pt x="158" y="54"/>
                  <a:pt x="0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8677" name="Freeform 5">
            <a:extLst>
              <a:ext uri="{FF2B5EF4-FFF2-40B4-BE49-F238E27FC236}">
                <a16:creationId xmlns:a16="http://schemas.microsoft.com/office/drawing/2014/main" id="{128D3CA1-B235-F369-1A63-A06D0AA180A9}"/>
              </a:ext>
            </a:extLst>
          </p:cNvPr>
          <p:cNvSpPr>
            <a:spLocks/>
          </p:cNvSpPr>
          <p:nvPr/>
        </p:nvSpPr>
        <p:spPr bwMode="auto">
          <a:xfrm>
            <a:off x="-65088" y="3573463"/>
            <a:ext cx="6632576" cy="1223962"/>
          </a:xfrm>
          <a:custGeom>
            <a:avLst/>
            <a:gdLst>
              <a:gd name="T0" fmla="*/ 2147483646 w 4178"/>
              <a:gd name="T1" fmla="*/ 0 h 771"/>
              <a:gd name="T2" fmla="*/ 2147483646 w 4178"/>
              <a:gd name="T3" fmla="*/ 2147483646 h 771"/>
              <a:gd name="T4" fmla="*/ 2147483646 w 4178"/>
              <a:gd name="T5" fmla="*/ 2147483646 h 771"/>
              <a:gd name="T6" fmla="*/ 2147483646 w 4178"/>
              <a:gd name="T7" fmla="*/ 2147483646 h 77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178" h="771">
                <a:moveTo>
                  <a:pt x="3784" y="0"/>
                </a:moveTo>
                <a:cubicBezTo>
                  <a:pt x="3760" y="43"/>
                  <a:pt x="4178" y="177"/>
                  <a:pt x="3641" y="255"/>
                </a:cubicBezTo>
                <a:cubicBezTo>
                  <a:pt x="3104" y="333"/>
                  <a:pt x="1095" y="380"/>
                  <a:pt x="559" y="466"/>
                </a:cubicBezTo>
                <a:cubicBezTo>
                  <a:pt x="0" y="594"/>
                  <a:pt x="455" y="707"/>
                  <a:pt x="427" y="771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8678" name="Freeform 6">
            <a:extLst>
              <a:ext uri="{FF2B5EF4-FFF2-40B4-BE49-F238E27FC236}">
                <a16:creationId xmlns:a16="http://schemas.microsoft.com/office/drawing/2014/main" id="{B6A70A2D-CD0B-BD95-6009-E2FA0671064A}"/>
              </a:ext>
            </a:extLst>
          </p:cNvPr>
          <p:cNvSpPr>
            <a:spLocks/>
          </p:cNvSpPr>
          <p:nvPr/>
        </p:nvSpPr>
        <p:spPr bwMode="auto">
          <a:xfrm>
            <a:off x="484188" y="822325"/>
            <a:ext cx="1192212" cy="1238250"/>
          </a:xfrm>
          <a:custGeom>
            <a:avLst/>
            <a:gdLst>
              <a:gd name="T0" fmla="*/ 2147483646 w 751"/>
              <a:gd name="T1" fmla="*/ 0 h 780"/>
              <a:gd name="T2" fmla="*/ 2147483646 w 751"/>
              <a:gd name="T3" fmla="*/ 2147483646 h 780"/>
              <a:gd name="T4" fmla="*/ 2147483646 w 751"/>
              <a:gd name="T5" fmla="*/ 2147483646 h 7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51" h="780">
                <a:moveTo>
                  <a:pt x="751" y="0"/>
                </a:moveTo>
                <a:cubicBezTo>
                  <a:pt x="642" y="59"/>
                  <a:pt x="202" y="235"/>
                  <a:pt x="98" y="365"/>
                </a:cubicBezTo>
                <a:cubicBezTo>
                  <a:pt x="0" y="478"/>
                  <a:pt x="121" y="694"/>
                  <a:pt x="127" y="78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8679" name="Freeform 7">
            <a:extLst>
              <a:ext uri="{FF2B5EF4-FFF2-40B4-BE49-F238E27FC236}">
                <a16:creationId xmlns:a16="http://schemas.microsoft.com/office/drawing/2014/main" id="{899DE45D-7FBC-712C-3B84-6C29155AE56F}"/>
              </a:ext>
            </a:extLst>
          </p:cNvPr>
          <p:cNvSpPr>
            <a:spLocks/>
          </p:cNvSpPr>
          <p:nvPr/>
        </p:nvSpPr>
        <p:spPr bwMode="auto">
          <a:xfrm>
            <a:off x="98425" y="836613"/>
            <a:ext cx="2601913" cy="4248150"/>
          </a:xfrm>
          <a:custGeom>
            <a:avLst/>
            <a:gdLst>
              <a:gd name="T0" fmla="*/ 2147483646 w 1639"/>
              <a:gd name="T1" fmla="*/ 0 h 2676"/>
              <a:gd name="T2" fmla="*/ 2147483646 w 1639"/>
              <a:gd name="T3" fmla="*/ 2147483646 h 2676"/>
              <a:gd name="T4" fmla="*/ 2147483646 w 1639"/>
              <a:gd name="T5" fmla="*/ 2147483646 h 2676"/>
              <a:gd name="T6" fmla="*/ 2147483646 w 1639"/>
              <a:gd name="T7" fmla="*/ 2147483646 h 26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39" h="2676">
                <a:moveTo>
                  <a:pt x="1639" y="0"/>
                </a:moveTo>
                <a:cubicBezTo>
                  <a:pt x="1405" y="250"/>
                  <a:pt x="497" y="1085"/>
                  <a:pt x="236" y="1499"/>
                </a:cubicBezTo>
                <a:cubicBezTo>
                  <a:pt x="0" y="1863"/>
                  <a:pt x="50" y="2298"/>
                  <a:pt x="72" y="2487"/>
                </a:cubicBezTo>
                <a:cubicBezTo>
                  <a:pt x="94" y="2676"/>
                  <a:pt x="307" y="2601"/>
                  <a:pt x="369" y="2631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8680" name="Freeform 8">
            <a:extLst>
              <a:ext uri="{FF2B5EF4-FFF2-40B4-BE49-F238E27FC236}">
                <a16:creationId xmlns:a16="http://schemas.microsoft.com/office/drawing/2014/main" id="{7802A5A5-3BE3-8BC4-1243-81D5B9368F75}"/>
              </a:ext>
            </a:extLst>
          </p:cNvPr>
          <p:cNvSpPr>
            <a:spLocks/>
          </p:cNvSpPr>
          <p:nvPr/>
        </p:nvSpPr>
        <p:spPr bwMode="auto">
          <a:xfrm>
            <a:off x="247650" y="908050"/>
            <a:ext cx="3246438" cy="5408613"/>
          </a:xfrm>
          <a:custGeom>
            <a:avLst/>
            <a:gdLst>
              <a:gd name="T0" fmla="*/ 2147483646 w 2045"/>
              <a:gd name="T1" fmla="*/ 0 h 3407"/>
              <a:gd name="T2" fmla="*/ 2147483646 w 2045"/>
              <a:gd name="T3" fmla="*/ 2147483646 h 3407"/>
              <a:gd name="T4" fmla="*/ 2147483646 w 2045"/>
              <a:gd name="T5" fmla="*/ 2147483646 h 3407"/>
              <a:gd name="T6" fmla="*/ 2147483646 w 2045"/>
              <a:gd name="T7" fmla="*/ 2147483646 h 340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45" h="3407">
                <a:moveTo>
                  <a:pt x="2045" y="0"/>
                </a:moveTo>
                <a:cubicBezTo>
                  <a:pt x="1925" y="297"/>
                  <a:pt x="1614" y="1304"/>
                  <a:pt x="1322" y="1780"/>
                </a:cubicBezTo>
                <a:cubicBezTo>
                  <a:pt x="1030" y="2256"/>
                  <a:pt x="469" y="2600"/>
                  <a:pt x="295" y="2855"/>
                </a:cubicBezTo>
                <a:cubicBezTo>
                  <a:pt x="0" y="3407"/>
                  <a:pt x="280" y="3217"/>
                  <a:pt x="276" y="3312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8681" name="Freeform 9">
            <a:extLst>
              <a:ext uri="{FF2B5EF4-FFF2-40B4-BE49-F238E27FC236}">
                <a16:creationId xmlns:a16="http://schemas.microsoft.com/office/drawing/2014/main" id="{DC00B99E-B6BD-D1A7-7DC9-A1937FEBE21C}"/>
              </a:ext>
            </a:extLst>
          </p:cNvPr>
          <p:cNvSpPr>
            <a:spLocks/>
          </p:cNvSpPr>
          <p:nvPr/>
        </p:nvSpPr>
        <p:spPr bwMode="auto">
          <a:xfrm>
            <a:off x="336550" y="765175"/>
            <a:ext cx="563563" cy="1727200"/>
          </a:xfrm>
          <a:custGeom>
            <a:avLst/>
            <a:gdLst>
              <a:gd name="T0" fmla="*/ 2147483646 w 355"/>
              <a:gd name="T1" fmla="*/ 0 h 1088"/>
              <a:gd name="T2" fmla="*/ 2147483646 w 355"/>
              <a:gd name="T3" fmla="*/ 2147483646 h 1088"/>
              <a:gd name="T4" fmla="*/ 2147483646 w 355"/>
              <a:gd name="T5" fmla="*/ 2147483646 h 1088"/>
              <a:gd name="T6" fmla="*/ 2147483646 w 355"/>
              <a:gd name="T7" fmla="*/ 2147483646 h 108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55" h="1088">
                <a:moveTo>
                  <a:pt x="355" y="0"/>
                </a:moveTo>
                <a:cubicBezTo>
                  <a:pt x="314" y="27"/>
                  <a:pt x="165" y="90"/>
                  <a:pt x="109" y="160"/>
                </a:cubicBezTo>
                <a:cubicBezTo>
                  <a:pt x="53" y="230"/>
                  <a:pt x="0" y="265"/>
                  <a:pt x="18" y="420"/>
                </a:cubicBezTo>
                <a:cubicBezTo>
                  <a:pt x="18" y="824"/>
                  <a:pt x="177" y="949"/>
                  <a:pt x="219" y="10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8682" name="Freeform 10">
            <a:extLst>
              <a:ext uri="{FF2B5EF4-FFF2-40B4-BE49-F238E27FC236}">
                <a16:creationId xmlns:a16="http://schemas.microsoft.com/office/drawing/2014/main" id="{4402EF91-DA69-B099-45F1-EDD67087B438}"/>
              </a:ext>
            </a:extLst>
          </p:cNvPr>
          <p:cNvSpPr>
            <a:spLocks/>
          </p:cNvSpPr>
          <p:nvPr/>
        </p:nvSpPr>
        <p:spPr bwMode="auto">
          <a:xfrm>
            <a:off x="1909763" y="836613"/>
            <a:ext cx="981075" cy="1398587"/>
          </a:xfrm>
          <a:custGeom>
            <a:avLst/>
            <a:gdLst>
              <a:gd name="T0" fmla="*/ 2147483646 w 618"/>
              <a:gd name="T1" fmla="*/ 2147483646 h 881"/>
              <a:gd name="T2" fmla="*/ 2147483646 w 618"/>
              <a:gd name="T3" fmla="*/ 2147483646 h 881"/>
              <a:gd name="T4" fmla="*/ 2147483646 w 618"/>
              <a:gd name="T5" fmla="*/ 2147483646 h 881"/>
              <a:gd name="T6" fmla="*/ 0 w 618"/>
              <a:gd name="T7" fmla="*/ 0 h 88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18" h="881">
                <a:moveTo>
                  <a:pt x="479" y="881"/>
                </a:moveTo>
                <a:cubicBezTo>
                  <a:pt x="499" y="835"/>
                  <a:pt x="618" y="715"/>
                  <a:pt x="607" y="607"/>
                </a:cubicBezTo>
                <a:cubicBezTo>
                  <a:pt x="596" y="499"/>
                  <a:pt x="516" y="333"/>
                  <a:pt x="415" y="232"/>
                </a:cubicBezTo>
                <a:cubicBezTo>
                  <a:pt x="314" y="131"/>
                  <a:pt x="86" y="48"/>
                  <a:pt x="0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8683" name="Freeform 11">
            <a:extLst>
              <a:ext uri="{FF2B5EF4-FFF2-40B4-BE49-F238E27FC236}">
                <a16:creationId xmlns:a16="http://schemas.microsoft.com/office/drawing/2014/main" id="{AAACBB2E-086C-93E6-0139-B4411BB2E928}"/>
              </a:ext>
            </a:extLst>
          </p:cNvPr>
          <p:cNvSpPr>
            <a:spLocks/>
          </p:cNvSpPr>
          <p:nvPr/>
        </p:nvSpPr>
        <p:spPr bwMode="auto">
          <a:xfrm>
            <a:off x="1116013" y="765175"/>
            <a:ext cx="5719762" cy="2341563"/>
          </a:xfrm>
          <a:custGeom>
            <a:avLst/>
            <a:gdLst>
              <a:gd name="T0" fmla="*/ 2147483646 w 3603"/>
              <a:gd name="T1" fmla="*/ 2147483646 h 1475"/>
              <a:gd name="T2" fmla="*/ 2147483646 w 3603"/>
              <a:gd name="T3" fmla="*/ 2147483646 h 1475"/>
              <a:gd name="T4" fmla="*/ 2147483646 w 3603"/>
              <a:gd name="T5" fmla="*/ 2147483646 h 1475"/>
              <a:gd name="T6" fmla="*/ 2147483646 w 3603"/>
              <a:gd name="T7" fmla="*/ 2147483646 h 1475"/>
              <a:gd name="T8" fmla="*/ 0 w 3603"/>
              <a:gd name="T9" fmla="*/ 0 h 14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03" h="1475">
                <a:moveTo>
                  <a:pt x="3603" y="1475"/>
                </a:moveTo>
                <a:cubicBezTo>
                  <a:pt x="3542" y="1391"/>
                  <a:pt x="3499" y="1100"/>
                  <a:pt x="3238" y="963"/>
                </a:cubicBezTo>
                <a:cubicBezTo>
                  <a:pt x="2977" y="826"/>
                  <a:pt x="2502" y="744"/>
                  <a:pt x="2040" y="652"/>
                </a:cubicBezTo>
                <a:cubicBezTo>
                  <a:pt x="1578" y="560"/>
                  <a:pt x="807" y="523"/>
                  <a:pt x="467" y="414"/>
                </a:cubicBezTo>
                <a:cubicBezTo>
                  <a:pt x="127" y="305"/>
                  <a:pt x="97" y="86"/>
                  <a:pt x="0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8684" name="Freeform 12">
            <a:extLst>
              <a:ext uri="{FF2B5EF4-FFF2-40B4-BE49-F238E27FC236}">
                <a16:creationId xmlns:a16="http://schemas.microsoft.com/office/drawing/2014/main" id="{43092E13-8971-128B-9097-819B9BD5C3DF}"/>
              </a:ext>
            </a:extLst>
          </p:cNvPr>
          <p:cNvSpPr>
            <a:spLocks/>
          </p:cNvSpPr>
          <p:nvPr/>
        </p:nvSpPr>
        <p:spPr bwMode="auto">
          <a:xfrm>
            <a:off x="2955925" y="3497263"/>
            <a:ext cx="4635500" cy="1330325"/>
          </a:xfrm>
          <a:custGeom>
            <a:avLst/>
            <a:gdLst>
              <a:gd name="T0" fmla="*/ 0 w 2920"/>
              <a:gd name="T1" fmla="*/ 2147483646 h 838"/>
              <a:gd name="T2" fmla="*/ 2147483646 w 2920"/>
              <a:gd name="T3" fmla="*/ 2147483646 h 838"/>
              <a:gd name="T4" fmla="*/ 2147483646 w 2920"/>
              <a:gd name="T5" fmla="*/ 2147483646 h 838"/>
              <a:gd name="T6" fmla="*/ 2147483646 w 2920"/>
              <a:gd name="T7" fmla="*/ 0 h 83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920" h="838">
                <a:moveTo>
                  <a:pt x="0" y="838"/>
                </a:moveTo>
                <a:cubicBezTo>
                  <a:pt x="63" y="825"/>
                  <a:pt x="65" y="796"/>
                  <a:pt x="378" y="759"/>
                </a:cubicBezTo>
                <a:cubicBezTo>
                  <a:pt x="691" y="722"/>
                  <a:pt x="1453" y="739"/>
                  <a:pt x="1877" y="613"/>
                </a:cubicBezTo>
                <a:cubicBezTo>
                  <a:pt x="2301" y="487"/>
                  <a:pt x="2703" y="128"/>
                  <a:pt x="2920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8685" name="Text Box 13">
            <a:extLst>
              <a:ext uri="{FF2B5EF4-FFF2-40B4-BE49-F238E27FC236}">
                <a16:creationId xmlns:a16="http://schemas.microsoft.com/office/drawing/2014/main" id="{165E808B-84DA-558F-91C3-BA66CC9D9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3141663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_tradnl" altLang="es-ES" sz="1800" b="1"/>
              <a:t>¿?</a:t>
            </a:r>
            <a:endParaRPr lang="es-ES" altLang="es-ES" sz="1800" b="1"/>
          </a:p>
        </p:txBody>
      </p:sp>
      <p:sp>
        <p:nvSpPr>
          <p:cNvPr id="28686" name="Freeform 14">
            <a:extLst>
              <a:ext uri="{FF2B5EF4-FFF2-40B4-BE49-F238E27FC236}">
                <a16:creationId xmlns:a16="http://schemas.microsoft.com/office/drawing/2014/main" id="{4BF8212B-10E4-8879-7853-0B4D4FCE78D9}"/>
              </a:ext>
            </a:extLst>
          </p:cNvPr>
          <p:cNvSpPr>
            <a:spLocks/>
          </p:cNvSpPr>
          <p:nvPr/>
        </p:nvSpPr>
        <p:spPr bwMode="auto">
          <a:xfrm>
            <a:off x="3643313" y="855663"/>
            <a:ext cx="5413375" cy="5472112"/>
          </a:xfrm>
          <a:custGeom>
            <a:avLst/>
            <a:gdLst>
              <a:gd name="T0" fmla="*/ 2147483646 w 3410"/>
              <a:gd name="T1" fmla="*/ 2147483646 h 3447"/>
              <a:gd name="T2" fmla="*/ 2147483646 w 3410"/>
              <a:gd name="T3" fmla="*/ 2147483646 h 3447"/>
              <a:gd name="T4" fmla="*/ 2147483646 w 3410"/>
              <a:gd name="T5" fmla="*/ 2147483646 h 3447"/>
              <a:gd name="T6" fmla="*/ 0 w 3410"/>
              <a:gd name="T7" fmla="*/ 0 h 344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410" h="3447">
                <a:moveTo>
                  <a:pt x="3084" y="3447"/>
                </a:moveTo>
                <a:cubicBezTo>
                  <a:pt x="3095" y="3353"/>
                  <a:pt x="3410" y="3191"/>
                  <a:pt x="3158" y="2880"/>
                </a:cubicBezTo>
                <a:cubicBezTo>
                  <a:pt x="2906" y="2569"/>
                  <a:pt x="2096" y="2059"/>
                  <a:pt x="1570" y="1579"/>
                </a:cubicBezTo>
                <a:cubicBezTo>
                  <a:pt x="1044" y="1099"/>
                  <a:pt x="327" y="329"/>
                  <a:pt x="0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E15A6982-1F36-81D9-8A7D-F2FF49E655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s-ES"/>
              <a:t>Lenguajes de bajo nivel</a:t>
            </a:r>
            <a:endParaRPr lang="es-ES" altLang="es-ES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D4DC6F86-5878-83D6-2AEF-C17A1C7CE25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68413"/>
            <a:ext cx="8362950" cy="5040312"/>
          </a:xfrm>
        </p:spPr>
        <p:txBody>
          <a:bodyPr/>
          <a:lstStyle/>
          <a:p>
            <a:pPr eaLnBrk="1" hangingPunct="1"/>
            <a:r>
              <a:rPr lang="es-ES_tradnl" altLang="es-ES" sz="2800" dirty="0"/>
              <a:t>No existen procedimientos ni funciones</a:t>
            </a:r>
          </a:p>
          <a:p>
            <a:pPr eaLnBrk="1" hangingPunct="1"/>
            <a:r>
              <a:rPr lang="es-ES_tradnl" altLang="es-ES" sz="2800" dirty="0"/>
              <a:t>No existen registros ni tipos definidos por el usuario</a:t>
            </a:r>
          </a:p>
          <a:p>
            <a:pPr eaLnBrk="1" hangingPunct="1"/>
            <a:r>
              <a:rPr lang="es-ES_tradnl" altLang="es-ES" sz="2800" dirty="0"/>
              <a:t>No existen bloques estructurados (</a:t>
            </a:r>
            <a:r>
              <a:rPr lang="es-ES_tradnl" altLang="es-ES" sz="2800" dirty="0" err="1"/>
              <a:t>while</a:t>
            </a:r>
            <a:r>
              <a:rPr lang="es-ES_tradnl" altLang="es-ES" sz="2800" dirty="0"/>
              <a:t>, </a:t>
            </a:r>
            <a:r>
              <a:rPr lang="es-ES_tradnl" altLang="es-ES" sz="2800" dirty="0" err="1"/>
              <a:t>repeat</a:t>
            </a:r>
            <a:r>
              <a:rPr lang="es-ES_tradnl" altLang="es-ES" sz="2800" dirty="0"/>
              <a:t>, etc.)</a:t>
            </a:r>
          </a:p>
          <a:p>
            <a:pPr eaLnBrk="1" hangingPunct="1"/>
            <a:r>
              <a:rPr lang="es-ES_tradnl" altLang="es-ES" sz="2800" dirty="0"/>
              <a:t>En definitiva: no hay </a:t>
            </a:r>
            <a:r>
              <a:rPr lang="es-ES_tradnl" altLang="es-ES" sz="2800" b="1" dirty="0"/>
              <a:t>abstracciones</a:t>
            </a:r>
          </a:p>
          <a:p>
            <a:pPr eaLnBrk="1" hangingPunct="1"/>
            <a:endParaRPr lang="es-ES_tradnl" altLang="es-ES" sz="2800" b="1" dirty="0"/>
          </a:p>
          <a:p>
            <a:pPr eaLnBrk="1" hangingPunct="1"/>
            <a:r>
              <a:rPr lang="es-ES_tradnl" altLang="es-ES" sz="2800" dirty="0"/>
              <a:t>Y sin embargo… funciona:</a:t>
            </a:r>
          </a:p>
          <a:p>
            <a:pPr algn="ctr" eaLnBrk="1" hangingPunct="1">
              <a:buFontTx/>
              <a:buNone/>
            </a:pPr>
            <a:r>
              <a:rPr lang="es-ES" altLang="es-ES" sz="2800" dirty="0">
                <a:solidFill>
                  <a:srgbClr val="000066"/>
                </a:solidFill>
                <a:hlinkClick r:id="rId2"/>
              </a:rPr>
              <a:t>https://jsspeccy.zxdemo.org/</a:t>
            </a:r>
            <a:endParaRPr lang="es-ES" altLang="es-ES" sz="2800" dirty="0">
              <a:solidFill>
                <a:srgbClr val="0000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1BFA9EA3-C608-183C-C2A2-DC0B7B8BB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3500438"/>
            <a:ext cx="1366837" cy="576262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rgbClr val="CCFF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929921-1C71-3A0C-9A23-0D62F6F12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3500438"/>
            <a:ext cx="1366838" cy="576262"/>
          </a:xfrm>
          <a:prstGeom prst="rect">
            <a:avLst/>
          </a:prstGeom>
          <a:gradFill rotWithShape="1">
            <a:gsLst>
              <a:gs pos="0">
                <a:srgbClr val="FF990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134C9433-B9C9-8031-B66E-E616252C5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3500438"/>
            <a:ext cx="1366837" cy="576262"/>
          </a:xfrm>
          <a:prstGeom prst="rect">
            <a:avLst/>
          </a:prstGeom>
          <a:gradFill rotWithShape="1">
            <a:gsLst>
              <a:gs pos="0">
                <a:srgbClr val="FF3300"/>
              </a:gs>
              <a:gs pos="100000">
                <a:srgbClr val="FF99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FC2BB88-88E9-81FA-A723-2C231FD634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7988300" cy="1439863"/>
          </a:xfrm>
        </p:spPr>
        <p:txBody>
          <a:bodyPr/>
          <a:lstStyle/>
          <a:p>
            <a:pPr eaLnBrk="1" hangingPunct="1"/>
            <a:r>
              <a:rPr lang="es-ES_tradnl" altLang="es-ES" sz="4800"/>
              <a:t>Evolución e historia de la programación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C27D497E-6D84-5924-235B-14D212814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2492375"/>
            <a:ext cx="2952750" cy="2683474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s-ES_tradnl" altLang="es-ES" sz="2400" dirty="0"/>
              <a:t>Lenguajes</a:t>
            </a:r>
          </a:p>
          <a:p>
            <a:pPr marL="0" indent="0" algn="ctr" eaLnBrk="1" hangingPunct="1">
              <a:buFontTx/>
              <a:buNone/>
            </a:pPr>
            <a:r>
              <a:rPr lang="es-ES_tradnl" altLang="es-ES" sz="2400" dirty="0"/>
              <a:t>de bajo nivel</a:t>
            </a:r>
          </a:p>
          <a:p>
            <a:pPr marL="0" indent="0" eaLnBrk="1" hangingPunct="1">
              <a:buFontTx/>
              <a:buNone/>
            </a:pPr>
            <a:endParaRPr lang="es-ES_tradnl" altLang="es-ES" sz="2400" dirty="0"/>
          </a:p>
          <a:p>
            <a:pPr marL="0" indent="0" eaLnBrk="1" hangingPunct="1">
              <a:buFontTx/>
              <a:buNone/>
            </a:pPr>
            <a:endParaRPr lang="es-ES_tradnl" altLang="es-ES" sz="2400" dirty="0"/>
          </a:p>
          <a:p>
            <a:pPr marL="0" indent="0" algn="ctr" eaLnBrk="1" hangingPunct="1">
              <a:buFontTx/>
              <a:buNone/>
            </a:pPr>
            <a:r>
              <a:rPr lang="es-ES_tradnl" altLang="es-ES" sz="2400" dirty="0"/>
              <a:t>(Basic, Fortran, Ensamblador, …)</a:t>
            </a:r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918F277A-5BF5-F71B-64EA-701598EBC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675" y="3500438"/>
            <a:ext cx="1366838" cy="576262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sp>
        <p:nvSpPr>
          <p:cNvPr id="30728" name="Line 8">
            <a:extLst>
              <a:ext uri="{FF2B5EF4-FFF2-40B4-BE49-F238E27FC236}">
                <a16:creationId xmlns:a16="http://schemas.microsoft.com/office/drawing/2014/main" id="{3D2E946B-5907-CEBF-1748-C9A42072AD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3500438"/>
            <a:ext cx="73437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30729" name="Line 9">
            <a:extLst>
              <a:ext uri="{FF2B5EF4-FFF2-40B4-BE49-F238E27FC236}">
                <a16:creationId xmlns:a16="http://schemas.microsoft.com/office/drawing/2014/main" id="{3E9FFA09-5EA9-5EA7-8D6F-C8F957522CA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4076700"/>
            <a:ext cx="73437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30730" name="Rectangle 10">
            <a:extLst>
              <a:ext uri="{FF2B5EF4-FFF2-40B4-BE49-F238E27FC236}">
                <a16:creationId xmlns:a16="http://schemas.microsoft.com/office/drawing/2014/main" id="{A4B88563-D48F-7045-6C72-50F3545FF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3500438"/>
            <a:ext cx="433387" cy="576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sp>
        <p:nvSpPr>
          <p:cNvPr id="30731" name="Rectangle 11">
            <a:extLst>
              <a:ext uri="{FF2B5EF4-FFF2-40B4-BE49-F238E27FC236}">
                <a16:creationId xmlns:a16="http://schemas.microsoft.com/office/drawing/2014/main" id="{F680DE44-0857-205C-0F86-29EE80643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2492375"/>
            <a:ext cx="2952750" cy="2743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s-ES_tradnl" altLang="es-ES" sz="2400" dirty="0"/>
              <a:t>Lenguajes</a:t>
            </a:r>
          </a:p>
          <a:p>
            <a:pPr algn="ctr" eaLnBrk="1" hangingPunct="1">
              <a:buFontTx/>
              <a:buNone/>
            </a:pPr>
            <a:r>
              <a:rPr lang="es-ES_tradnl" altLang="es-ES" sz="2400" dirty="0"/>
              <a:t>estructurados</a:t>
            </a:r>
          </a:p>
          <a:p>
            <a:pPr eaLnBrk="1" hangingPunct="1">
              <a:buFontTx/>
              <a:buNone/>
            </a:pPr>
            <a:endParaRPr lang="es-ES_tradnl" altLang="es-ES" sz="2400" dirty="0"/>
          </a:p>
          <a:p>
            <a:pPr eaLnBrk="1" hangingPunct="1">
              <a:buFontTx/>
              <a:buNone/>
            </a:pPr>
            <a:endParaRPr lang="es-ES_tradnl" altLang="es-ES" sz="2400" dirty="0"/>
          </a:p>
          <a:p>
            <a:pPr algn="ctr" eaLnBrk="1" hangingPunct="1">
              <a:buFontTx/>
              <a:buNone/>
            </a:pPr>
            <a:r>
              <a:rPr lang="es-ES_tradnl" altLang="es-ES" sz="2400" dirty="0"/>
              <a:t>(Pascal, C,</a:t>
            </a:r>
            <a:br>
              <a:rPr lang="es-ES_tradnl" altLang="es-ES" sz="2400" dirty="0"/>
            </a:br>
            <a:r>
              <a:rPr lang="es-ES_tradnl" altLang="es-ES" sz="2400" dirty="0"/>
              <a:t>Modula, ADA, …)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CA4A345-E4D1-731E-B4C1-1253F89FC5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765175"/>
          </a:xfrm>
        </p:spPr>
        <p:txBody>
          <a:bodyPr/>
          <a:lstStyle/>
          <a:p>
            <a:pPr eaLnBrk="1" hangingPunct="1"/>
            <a:r>
              <a:rPr lang="es-ES_tradnl" altLang="es-ES" sz="3600"/>
              <a:t>Lenguajes estructurados</a:t>
            </a:r>
            <a:endParaRPr lang="es-ES" altLang="es-ES" sz="3600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448BB6F2-AAF2-368A-100D-013108EA53A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692150"/>
            <a:ext cx="8713788" cy="56165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b="1" dirty="0"/>
              <a:t>UNIT</a:t>
            </a:r>
            <a:r>
              <a:rPr lang="es-ES_tradnl" altLang="es-ES" sz="1600" dirty="0"/>
              <a:t> calculo;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ES_tradnl" altLang="es-ES" sz="16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b="1" dirty="0"/>
              <a:t>INTERFACE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ES_tradnl" altLang="es-ES" sz="16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b="1" dirty="0" err="1"/>
              <a:t>const</a:t>
            </a:r>
            <a:endParaRPr lang="es-ES_tradnl" altLang="es-ES" sz="16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dirty="0"/>
              <a:t>  NMAX= 10;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dirty="0"/>
              <a:t>  MAX_GUARDA= 2000;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ES_tradnl" altLang="es-ES" sz="16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b="1" dirty="0" err="1"/>
              <a:t>type</a:t>
            </a:r>
            <a:endParaRPr lang="es-ES_tradnl" altLang="es-ES" sz="16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dirty="0"/>
              <a:t>  </a:t>
            </a:r>
            <a:r>
              <a:rPr lang="es-ES_tradnl" altLang="es-ES" sz="1600" dirty="0" err="1"/>
              <a:t>TDatosEnt</a:t>
            </a:r>
            <a:r>
              <a:rPr lang="es-ES_tradnl" altLang="es-ES" sz="1600" dirty="0"/>
              <a:t>= </a:t>
            </a:r>
            <a:r>
              <a:rPr lang="es-ES_tradnl" altLang="es-ES" sz="1600" b="1" dirty="0"/>
              <a:t>array</a:t>
            </a:r>
            <a:r>
              <a:rPr lang="es-ES_tradnl" altLang="es-ES" sz="1600" dirty="0"/>
              <a:t> [1..NMAX] </a:t>
            </a:r>
            <a:r>
              <a:rPr lang="es-ES_tradnl" altLang="es-ES" sz="1600" b="1" dirty="0" err="1"/>
              <a:t>of</a:t>
            </a:r>
            <a:r>
              <a:rPr lang="es-ES_tradnl" altLang="es-ES" sz="1600" dirty="0"/>
              <a:t> </a:t>
            </a:r>
            <a:r>
              <a:rPr lang="es-ES_tradnl" altLang="es-ES" sz="1600" dirty="0" err="1"/>
              <a:t>integer</a:t>
            </a:r>
            <a:r>
              <a:rPr lang="es-ES_tradnl" altLang="es-ES" sz="1600" dirty="0"/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dirty="0"/>
              <a:t>  </a:t>
            </a:r>
            <a:r>
              <a:rPr lang="es-ES_tradnl" altLang="es-ES" sz="1600" dirty="0" err="1"/>
              <a:t>TDatosSal</a:t>
            </a:r>
            <a:r>
              <a:rPr lang="es-ES_tradnl" altLang="es-ES" sz="1600" dirty="0"/>
              <a:t>= </a:t>
            </a:r>
            <a:r>
              <a:rPr lang="es-ES_tradnl" altLang="es-ES" sz="1600" b="1" dirty="0" err="1"/>
              <a:t>record</a:t>
            </a:r>
            <a:endParaRPr lang="es-ES_tradnl" altLang="es-ES" sz="16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dirty="0"/>
              <a:t>     </a:t>
            </a:r>
            <a:r>
              <a:rPr lang="es-ES_tradnl" altLang="es-ES" sz="1600" dirty="0" err="1"/>
              <a:t>NPasos</a:t>
            </a:r>
            <a:r>
              <a:rPr lang="es-ES_tradnl" altLang="es-ES" sz="1600" dirty="0"/>
              <a:t>: </a:t>
            </a:r>
            <a:r>
              <a:rPr lang="es-ES_tradnl" altLang="es-ES" sz="1600" dirty="0" err="1"/>
              <a:t>Shortint</a:t>
            </a:r>
            <a:r>
              <a:rPr lang="es-ES_tradnl" altLang="es-ES" sz="1600" dirty="0"/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dirty="0"/>
              <a:t>     Paso: </a:t>
            </a:r>
            <a:r>
              <a:rPr lang="es-ES_tradnl" altLang="es-ES" sz="1600" b="1" dirty="0"/>
              <a:t>array</a:t>
            </a:r>
            <a:r>
              <a:rPr lang="es-ES_tradnl" altLang="es-ES" sz="1600" dirty="0"/>
              <a:t> [1..NMAX-1] </a:t>
            </a:r>
            <a:r>
              <a:rPr lang="es-ES_tradnl" altLang="es-ES" sz="1600" b="1" dirty="0" err="1"/>
              <a:t>of</a:t>
            </a:r>
            <a:r>
              <a:rPr lang="es-ES_tradnl" altLang="es-ES" sz="1600" dirty="0"/>
              <a:t> </a:t>
            </a:r>
            <a:r>
              <a:rPr lang="es-ES_tradnl" altLang="es-ES" sz="1600" dirty="0" err="1"/>
              <a:t>record</a:t>
            </a:r>
            <a:endParaRPr lang="es-ES_tradnl" altLang="es-ES" sz="16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dirty="0"/>
              <a:t>        O1: byte;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dirty="0"/>
              <a:t>        O2: byte;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dirty="0"/>
              <a:t>        </a:t>
            </a:r>
            <a:r>
              <a:rPr lang="es-ES_tradnl" altLang="es-ES" sz="1600" dirty="0" err="1"/>
              <a:t>Fn</a:t>
            </a:r>
            <a:r>
              <a:rPr lang="es-ES_tradnl" altLang="es-ES" sz="1600" dirty="0"/>
              <a:t>: byte;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dirty="0"/>
              <a:t>     </a:t>
            </a:r>
            <a:r>
              <a:rPr lang="es-ES_tradnl" altLang="es-ES" sz="1600" b="1" dirty="0" err="1"/>
              <a:t>end</a:t>
            </a:r>
            <a:r>
              <a:rPr lang="es-ES_tradnl" altLang="es-ES" sz="1600" dirty="0"/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dirty="0"/>
              <a:t>  </a:t>
            </a:r>
            <a:r>
              <a:rPr lang="es-ES_tradnl" altLang="es-ES" sz="1600" b="1" dirty="0" err="1"/>
              <a:t>end</a:t>
            </a:r>
            <a:r>
              <a:rPr lang="es-ES_tradnl" altLang="es-ES" sz="1600" dirty="0"/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ES_tradnl" altLang="es-ES" sz="16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b="1" dirty="0" err="1"/>
              <a:t>procedure</a:t>
            </a:r>
            <a:r>
              <a:rPr lang="es-ES_tradnl" altLang="es-ES" sz="1600" dirty="0"/>
              <a:t> Operar (</a:t>
            </a:r>
            <a:r>
              <a:rPr lang="es-ES_tradnl" altLang="es-ES" sz="1600" dirty="0" err="1"/>
              <a:t>var</a:t>
            </a:r>
            <a:r>
              <a:rPr lang="es-ES_tradnl" altLang="es-ES" sz="1600" dirty="0"/>
              <a:t> </a:t>
            </a:r>
            <a:r>
              <a:rPr lang="es-ES_tradnl" altLang="es-ES" sz="1600" dirty="0" err="1"/>
              <a:t>Arr</a:t>
            </a:r>
            <a:r>
              <a:rPr lang="es-ES_tradnl" altLang="es-ES" sz="1600" dirty="0"/>
              <a:t>: </a:t>
            </a:r>
            <a:r>
              <a:rPr lang="es-ES_tradnl" altLang="es-ES" sz="1600" dirty="0" err="1"/>
              <a:t>TDatosEnt</a:t>
            </a:r>
            <a:r>
              <a:rPr lang="es-ES_tradnl" altLang="es-ES" sz="1600" dirty="0"/>
              <a:t>; O1, O2, </a:t>
            </a:r>
            <a:r>
              <a:rPr lang="es-ES_tradnl" altLang="es-ES" sz="1600" dirty="0" err="1"/>
              <a:t>Func</a:t>
            </a:r>
            <a:r>
              <a:rPr lang="es-ES_tradnl" altLang="es-ES" sz="1600" dirty="0"/>
              <a:t>, Nivel: byte; </a:t>
            </a:r>
            <a:r>
              <a:rPr lang="es-ES_tradnl" altLang="es-ES" sz="1600" dirty="0" err="1"/>
              <a:t>var</a:t>
            </a:r>
            <a:r>
              <a:rPr lang="es-ES_tradnl" altLang="es-ES" sz="1600" dirty="0"/>
              <a:t> Vale: </a:t>
            </a:r>
            <a:r>
              <a:rPr lang="es-ES_tradnl" altLang="es-ES" sz="1600" dirty="0" err="1"/>
              <a:t>boolean</a:t>
            </a:r>
            <a:r>
              <a:rPr lang="es-ES_tradnl" altLang="es-ES" sz="1600" dirty="0"/>
              <a:t>); forward;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b="1" dirty="0" err="1"/>
              <a:t>procedure</a:t>
            </a:r>
            <a:r>
              <a:rPr lang="es-ES_tradnl" altLang="es-ES" sz="1600" dirty="0"/>
              <a:t> </a:t>
            </a:r>
            <a:r>
              <a:rPr lang="es-ES_tradnl" altLang="es-ES" sz="1600" dirty="0" err="1"/>
              <a:t>CalculaCifras</a:t>
            </a:r>
            <a:r>
              <a:rPr lang="es-ES_tradnl" altLang="es-ES" sz="1600" dirty="0"/>
              <a:t> (</a:t>
            </a:r>
            <a:r>
              <a:rPr lang="es-ES_tradnl" altLang="es-ES" sz="1600" dirty="0" err="1"/>
              <a:t>var</a:t>
            </a:r>
            <a:r>
              <a:rPr lang="es-ES_tradnl" altLang="es-ES" sz="1600" dirty="0"/>
              <a:t> Entrada: </a:t>
            </a:r>
            <a:r>
              <a:rPr lang="es-ES_tradnl" altLang="es-ES" sz="1600" dirty="0" err="1"/>
              <a:t>TDatosEnt</a:t>
            </a:r>
            <a:r>
              <a:rPr lang="es-ES_tradnl" altLang="es-ES" sz="1600" dirty="0"/>
              <a:t>); forward;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b="1" dirty="0" err="1"/>
              <a:t>procedure</a:t>
            </a:r>
            <a:r>
              <a:rPr lang="es-ES_tradnl" altLang="es-ES" sz="1600" dirty="0"/>
              <a:t> </a:t>
            </a:r>
            <a:r>
              <a:rPr lang="es-ES_tradnl" altLang="es-ES" sz="1600" dirty="0" err="1"/>
              <a:t>CalculaCifrasRec</a:t>
            </a:r>
            <a:r>
              <a:rPr lang="es-ES_tradnl" altLang="es-ES" sz="1600" dirty="0"/>
              <a:t> (</a:t>
            </a:r>
            <a:r>
              <a:rPr lang="es-ES_tradnl" altLang="es-ES" sz="1600" dirty="0" err="1"/>
              <a:t>var</a:t>
            </a:r>
            <a:r>
              <a:rPr lang="es-ES_tradnl" altLang="es-ES" sz="1600" dirty="0"/>
              <a:t> Entrada: </a:t>
            </a:r>
            <a:r>
              <a:rPr lang="es-ES_tradnl" altLang="es-ES" sz="1600" dirty="0" err="1"/>
              <a:t>TDatosEnt</a:t>
            </a:r>
            <a:r>
              <a:rPr lang="es-ES_tradnl" altLang="es-ES" sz="1600" dirty="0"/>
              <a:t>; PA, PB, </a:t>
            </a:r>
            <a:r>
              <a:rPr lang="es-ES_tradnl" altLang="es-ES" sz="1600" dirty="0" err="1"/>
              <a:t>Func</a:t>
            </a:r>
            <a:r>
              <a:rPr lang="es-ES_tradnl" altLang="es-ES" sz="1600" dirty="0"/>
              <a:t>, Nivel: byte); forward;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ES_tradnl" altLang="es-ES" sz="1600" dirty="0"/>
          </a:p>
        </p:txBody>
      </p:sp>
      <p:sp>
        <p:nvSpPr>
          <p:cNvPr id="31748" name="Text Box 4">
            <a:extLst>
              <a:ext uri="{FF2B5EF4-FFF2-40B4-BE49-F238E27FC236}">
                <a16:creationId xmlns:a16="http://schemas.microsoft.com/office/drawing/2014/main" id="{13F51FEC-19DD-EA10-24B0-81E8087CC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692150"/>
            <a:ext cx="2303462" cy="822325"/>
          </a:xfrm>
          <a:prstGeom prst="rect">
            <a:avLst/>
          </a:prstGeom>
          <a:solidFill>
            <a:srgbClr val="F8F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_tradnl" altLang="es-ES" sz="2400"/>
              <a:t>Concepto de módulo/unidad</a:t>
            </a:r>
            <a:endParaRPr lang="es-ES" altLang="es-ES" sz="2400"/>
          </a:p>
        </p:txBody>
      </p:sp>
      <p:sp>
        <p:nvSpPr>
          <p:cNvPr id="31749" name="Text Box 5">
            <a:extLst>
              <a:ext uri="{FF2B5EF4-FFF2-40B4-BE49-F238E27FC236}">
                <a16:creationId xmlns:a16="http://schemas.microsoft.com/office/drawing/2014/main" id="{89B229CE-8F52-40B5-D02E-89D6333F9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1700213"/>
            <a:ext cx="3673475" cy="822325"/>
          </a:xfrm>
          <a:prstGeom prst="rect">
            <a:avLst/>
          </a:prstGeom>
          <a:solidFill>
            <a:srgbClr val="F8F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_tradnl" altLang="es-ES" sz="2400"/>
              <a:t>Separación de interface/implementación</a:t>
            </a:r>
            <a:endParaRPr lang="es-ES" altLang="es-ES" sz="2400"/>
          </a:p>
        </p:txBody>
      </p:sp>
      <p:sp>
        <p:nvSpPr>
          <p:cNvPr id="31750" name="Text Box 6">
            <a:extLst>
              <a:ext uri="{FF2B5EF4-FFF2-40B4-BE49-F238E27FC236}">
                <a16:creationId xmlns:a16="http://schemas.microsoft.com/office/drawing/2014/main" id="{127F6D7C-786E-29C1-6245-9CE0B8E37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3141663"/>
            <a:ext cx="2520950" cy="822325"/>
          </a:xfrm>
          <a:prstGeom prst="rect">
            <a:avLst/>
          </a:prstGeom>
          <a:solidFill>
            <a:srgbClr val="F8F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_tradnl" altLang="es-ES" sz="2400"/>
              <a:t>Tipos definidos por el usuario</a:t>
            </a:r>
            <a:endParaRPr lang="es-ES" altLang="es-ES" sz="2400"/>
          </a:p>
        </p:txBody>
      </p:sp>
      <p:sp>
        <p:nvSpPr>
          <p:cNvPr id="31751" name="Text Box 7">
            <a:extLst>
              <a:ext uri="{FF2B5EF4-FFF2-40B4-BE49-F238E27FC236}">
                <a16:creationId xmlns:a16="http://schemas.microsoft.com/office/drawing/2014/main" id="{0C50A1B1-6AB4-A32C-BBAA-A48E4E648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4365625"/>
            <a:ext cx="2520950" cy="822325"/>
          </a:xfrm>
          <a:prstGeom prst="rect">
            <a:avLst/>
          </a:prstGeom>
          <a:solidFill>
            <a:srgbClr val="F8F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_tradnl" altLang="es-ES" sz="2400"/>
              <a:t>Procedimientos y funciones</a:t>
            </a:r>
            <a:endParaRPr lang="es-ES" altLang="es-ES" sz="2400"/>
          </a:p>
        </p:txBody>
      </p:sp>
      <p:sp>
        <p:nvSpPr>
          <p:cNvPr id="31752" name="Line 8">
            <a:extLst>
              <a:ext uri="{FF2B5EF4-FFF2-40B4-BE49-F238E27FC236}">
                <a16:creationId xmlns:a16="http://schemas.microsoft.com/office/drawing/2014/main" id="{EBDF6920-3B89-6DF5-B74E-80F5FCB3859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9250" y="1341438"/>
            <a:ext cx="3313113" cy="647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31753" name="Line 9">
            <a:extLst>
              <a:ext uri="{FF2B5EF4-FFF2-40B4-BE49-F238E27FC236}">
                <a16:creationId xmlns:a16="http://schemas.microsoft.com/office/drawing/2014/main" id="{508EA1A6-7B30-3706-014F-66C99563D7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5875" y="3284538"/>
            <a:ext cx="2519363" cy="1444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31754" name="Line 10">
            <a:extLst>
              <a:ext uri="{FF2B5EF4-FFF2-40B4-BE49-F238E27FC236}">
                <a16:creationId xmlns:a16="http://schemas.microsoft.com/office/drawing/2014/main" id="{40373769-6B18-7595-F74C-3C4E8F1A6D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47813" y="4652963"/>
            <a:ext cx="3816350" cy="647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31755" name="Line 11">
            <a:extLst>
              <a:ext uri="{FF2B5EF4-FFF2-40B4-BE49-F238E27FC236}">
                <a16:creationId xmlns:a16="http://schemas.microsoft.com/office/drawing/2014/main" id="{4495F0C2-5409-2C5B-3EE5-DCF99B6E87F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9250" y="836613"/>
            <a:ext cx="360045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694411B6-3E3F-AE6E-9643-4455E9928E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765175"/>
          </a:xfrm>
        </p:spPr>
        <p:txBody>
          <a:bodyPr/>
          <a:lstStyle/>
          <a:p>
            <a:pPr eaLnBrk="1" hangingPunct="1"/>
            <a:r>
              <a:rPr lang="es-ES_tradnl" altLang="es-ES" sz="3600"/>
              <a:t>Lenguajes estructurados</a:t>
            </a:r>
            <a:endParaRPr lang="es-ES" altLang="es-ES" sz="3600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6A277DDE-C753-E4B9-87D4-17350FD488F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692150"/>
            <a:ext cx="8642350" cy="5761038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b="1"/>
              <a:t>IMPLEMENTATION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ES_tradnl" altLang="es-ES" sz="160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b="1"/>
              <a:t>var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/>
              <a:t>  suma, num: integer;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/>
              <a:t>  CopiaOrden: TDatosEnt;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ES_tradnl" altLang="es-ES" sz="160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b="1"/>
              <a:t>procedure</a:t>
            </a:r>
            <a:r>
              <a:rPr lang="es-ES_tradnl" altLang="es-ES" sz="1600"/>
              <a:t> OrdenaComb (var Entrada: TDatosEnt; Nivel: byte);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b="1"/>
              <a:t>var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/>
              <a:t>  i, j, maxim, pmaxim, tmp: integer;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b="1"/>
              <a:t>begin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/>
              <a:t>  CopiaOrden:= Entrada;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/>
              <a:t>  num:= Nivel;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/>
              <a:t>  </a:t>
            </a:r>
            <a:r>
              <a:rPr lang="es-ES_tradnl" altLang="es-ES" sz="1600" b="1"/>
              <a:t>for</a:t>
            </a:r>
            <a:r>
              <a:rPr lang="es-ES_tradnl" altLang="es-ES" sz="1600"/>
              <a:t> i:= 1 </a:t>
            </a:r>
            <a:r>
              <a:rPr lang="es-ES_tradnl" altLang="es-ES" sz="1600" b="1"/>
              <a:t>to</a:t>
            </a:r>
            <a:r>
              <a:rPr lang="es-ES_tradnl" altLang="es-ES" sz="1600"/>
              <a:t> Nivel-1 do </a:t>
            </a:r>
            <a:r>
              <a:rPr lang="es-ES_tradnl" altLang="es-ES" sz="1600" b="1"/>
              <a:t>begin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/>
              <a:t>    maxim:= CopiaOrden[i];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/>
              <a:t>    pmaxim:= i;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/>
              <a:t>    j:= i+1;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/>
              <a:t>    </a:t>
            </a:r>
            <a:r>
              <a:rPr lang="es-ES_tradnl" altLang="es-ES" sz="1600" b="1"/>
              <a:t>while</a:t>
            </a:r>
            <a:r>
              <a:rPr lang="es-ES_tradnl" altLang="es-ES" sz="1600"/>
              <a:t> j&lt;=Nivel </a:t>
            </a:r>
            <a:r>
              <a:rPr lang="es-ES_tradnl" altLang="es-ES" sz="1600" b="1"/>
              <a:t>do</a:t>
            </a:r>
            <a:r>
              <a:rPr lang="es-ES_tradnl" altLang="es-ES" sz="1600"/>
              <a:t> </a:t>
            </a:r>
            <a:r>
              <a:rPr lang="es-ES_tradnl" altLang="es-ES" sz="1600" b="1"/>
              <a:t>begin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/>
              <a:t>      </a:t>
            </a:r>
            <a:r>
              <a:rPr lang="es-ES_tradnl" altLang="es-ES" sz="1600" b="1"/>
              <a:t>if</a:t>
            </a:r>
            <a:r>
              <a:rPr lang="es-ES_tradnl" altLang="es-ES" sz="1600"/>
              <a:t> CopiaOrden[j]&gt;maxim </a:t>
            </a:r>
            <a:r>
              <a:rPr lang="es-ES_tradnl" altLang="es-ES" sz="1600" b="1"/>
              <a:t>then</a:t>
            </a:r>
            <a:r>
              <a:rPr lang="es-ES_tradnl" altLang="es-ES" sz="1600"/>
              <a:t> </a:t>
            </a:r>
            <a:r>
              <a:rPr lang="es-ES_tradnl" altLang="es-ES" sz="1600" b="1"/>
              <a:t>begin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/>
              <a:t>        maxim:= CopiaOrden[j];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/>
              <a:t>        ....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/>
              <a:t>    </a:t>
            </a:r>
            <a:r>
              <a:rPr lang="es-ES_tradnl" altLang="es-ES" sz="1600" b="1"/>
              <a:t>end</a:t>
            </a:r>
            <a:r>
              <a:rPr lang="es-ES_tradnl" altLang="es-ES" sz="1600"/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/>
              <a:t>  </a:t>
            </a:r>
            <a:r>
              <a:rPr lang="es-ES_tradnl" altLang="es-ES" sz="1600" b="1"/>
              <a:t>end</a:t>
            </a:r>
            <a:r>
              <a:rPr lang="es-ES_tradnl" altLang="es-ES" sz="1600"/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_tradnl" altLang="es-ES" sz="1600" b="1"/>
              <a:t>end</a:t>
            </a:r>
            <a:r>
              <a:rPr lang="es-ES_tradnl" altLang="es-ES" sz="1600"/>
              <a:t>;</a:t>
            </a:r>
          </a:p>
        </p:txBody>
      </p:sp>
      <p:sp>
        <p:nvSpPr>
          <p:cNvPr id="32772" name="Text Box 4">
            <a:extLst>
              <a:ext uri="{FF2B5EF4-FFF2-40B4-BE49-F238E27FC236}">
                <a16:creationId xmlns:a16="http://schemas.microsoft.com/office/drawing/2014/main" id="{0575F46F-5585-30B3-8F2C-A657EEBF3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636838"/>
            <a:ext cx="2520950" cy="822325"/>
          </a:xfrm>
          <a:prstGeom prst="rect">
            <a:avLst/>
          </a:prstGeom>
          <a:solidFill>
            <a:srgbClr val="F8F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_tradnl" altLang="es-ES" sz="2400"/>
              <a:t>Procedimiento con parámetros</a:t>
            </a:r>
            <a:endParaRPr lang="es-ES" altLang="es-ES" sz="2400"/>
          </a:p>
        </p:txBody>
      </p:sp>
      <p:sp>
        <p:nvSpPr>
          <p:cNvPr id="32773" name="Line 5">
            <a:extLst>
              <a:ext uri="{FF2B5EF4-FFF2-40B4-BE49-F238E27FC236}">
                <a16:creationId xmlns:a16="http://schemas.microsoft.com/office/drawing/2014/main" id="{BD7EE85A-920A-A49D-7B06-C5630165C0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2500" y="2492375"/>
            <a:ext cx="2519363" cy="43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A1C961D1-7416-A135-AA87-643A16048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4076700"/>
            <a:ext cx="2520950" cy="1187450"/>
          </a:xfrm>
          <a:prstGeom prst="rect">
            <a:avLst/>
          </a:prstGeom>
          <a:solidFill>
            <a:srgbClr val="F8F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_tradnl" altLang="es-ES" sz="2400"/>
              <a:t>Bloques de control estructurados</a:t>
            </a:r>
            <a:endParaRPr lang="es-ES" altLang="es-ES" sz="2400"/>
          </a:p>
        </p:txBody>
      </p:sp>
      <p:sp>
        <p:nvSpPr>
          <p:cNvPr id="32775" name="Line 7">
            <a:extLst>
              <a:ext uri="{FF2B5EF4-FFF2-40B4-BE49-F238E27FC236}">
                <a16:creationId xmlns:a16="http://schemas.microsoft.com/office/drawing/2014/main" id="{E3298C5F-50BC-910C-2162-5DC95F44FC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16238" y="4365625"/>
            <a:ext cx="2951162" cy="3587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32776" name="Text Box 8">
            <a:extLst>
              <a:ext uri="{FF2B5EF4-FFF2-40B4-BE49-F238E27FC236}">
                <a16:creationId xmlns:a16="http://schemas.microsoft.com/office/drawing/2014/main" id="{022AB803-6795-9C75-4CA7-7FAFD46BD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765175"/>
            <a:ext cx="2520950" cy="1187450"/>
          </a:xfrm>
          <a:prstGeom prst="rect">
            <a:avLst/>
          </a:prstGeom>
          <a:solidFill>
            <a:srgbClr val="F8F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_tradnl" altLang="es-ES" sz="2400"/>
              <a:t>Separación interface/ implementación</a:t>
            </a:r>
            <a:endParaRPr lang="es-ES" altLang="es-ES" sz="2400"/>
          </a:p>
        </p:txBody>
      </p:sp>
      <p:sp>
        <p:nvSpPr>
          <p:cNvPr id="32777" name="Line 9">
            <a:extLst>
              <a:ext uri="{FF2B5EF4-FFF2-40B4-BE49-F238E27FC236}">
                <a16:creationId xmlns:a16="http://schemas.microsoft.com/office/drawing/2014/main" id="{B47AAA13-9878-091C-986C-729048ABD5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8538" y="836613"/>
            <a:ext cx="3240087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02A5D5D-4194-B246-A352-D738CC27DC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</p:spPr>
        <p:txBody>
          <a:bodyPr/>
          <a:lstStyle/>
          <a:p>
            <a:pPr eaLnBrk="1" hangingPunct="1"/>
            <a:r>
              <a:rPr lang="es-ES_tradnl" altLang="es-ES" sz="3800"/>
              <a:t>Lenguajes estructurados</a:t>
            </a:r>
            <a:endParaRPr lang="es-ES" altLang="es-ES" sz="3800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D0DE114-972E-82CC-5159-BEAC830521C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341438"/>
            <a:ext cx="8362950" cy="5027612"/>
          </a:xfrm>
        </p:spPr>
        <p:txBody>
          <a:bodyPr/>
          <a:lstStyle/>
          <a:p>
            <a:pPr eaLnBrk="1" hangingPunct="1"/>
            <a:r>
              <a:rPr lang="es-ES_tradnl" altLang="es-ES" sz="2800" dirty="0"/>
              <a:t>Procedimientos y funciones son </a:t>
            </a:r>
            <a:r>
              <a:rPr lang="es-ES_tradnl" altLang="es-ES" sz="2800" b="1" dirty="0"/>
              <a:t>abstracciones de control</a:t>
            </a:r>
          </a:p>
          <a:p>
            <a:pPr eaLnBrk="1" hangingPunct="1"/>
            <a:r>
              <a:rPr lang="es-ES_tradnl" altLang="es-ES" sz="2800" dirty="0"/>
              <a:t>Los tipos definidos por el usuario son </a:t>
            </a:r>
            <a:r>
              <a:rPr lang="es-ES_tradnl" altLang="es-ES" sz="2800" b="1" dirty="0"/>
              <a:t>abstracciones de datos</a:t>
            </a:r>
          </a:p>
          <a:p>
            <a:pPr eaLnBrk="1" hangingPunct="1"/>
            <a:r>
              <a:rPr lang="es-ES_tradnl" altLang="es-ES" sz="2800" dirty="0"/>
              <a:t>Las unidades, módulos o paquetes son abstracciones de nivel superior: </a:t>
            </a:r>
            <a:r>
              <a:rPr lang="es-ES_tradnl" altLang="es-ES" sz="2800" b="1" dirty="0"/>
              <a:t>abstracciones de funcionalidades</a:t>
            </a:r>
            <a:endParaRPr lang="es-ES_tradnl" altLang="es-ES" sz="2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16B98E96-857D-FED3-BA99-41C00B2E54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</p:spPr>
        <p:txBody>
          <a:bodyPr/>
          <a:lstStyle/>
          <a:p>
            <a:pPr eaLnBrk="1" hangingPunct="1"/>
            <a:r>
              <a:rPr lang="es-ES_tradnl" altLang="es-ES" sz="3800"/>
              <a:t>Lenguajes estructurados</a:t>
            </a:r>
            <a:endParaRPr lang="es-ES" altLang="es-ES" sz="3800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29D27A4B-1665-B0A3-CF64-ECF6BEE8918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125538"/>
            <a:ext cx="8362950" cy="47085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s-ES_tradnl" altLang="es-ES" sz="3600" dirty="0"/>
              <a:t>Inconvenientes:</a:t>
            </a:r>
          </a:p>
          <a:p>
            <a:pPr eaLnBrk="1" hangingPunct="1"/>
            <a:r>
              <a:rPr lang="es-ES_tradnl" altLang="es-ES" sz="2800" dirty="0"/>
              <a:t>Los datos y los procedimientos de manipulación sobre los mismos van por separado.</a:t>
            </a:r>
          </a:p>
          <a:p>
            <a:pPr eaLnBrk="1" hangingPunct="1"/>
            <a:r>
              <a:rPr lang="es-ES_tradnl" altLang="es-ES" sz="2800" dirty="0"/>
              <a:t>Es necesario garantizar la ocultación de la implementación.</a:t>
            </a:r>
          </a:p>
          <a:p>
            <a:pPr eaLnBrk="1" hangingPunct="1"/>
            <a:r>
              <a:rPr lang="es-ES_tradnl" altLang="es-ES" sz="2800" dirty="0"/>
              <a:t>Proliferación de variables globales. ¿Qué papel juegan?</a:t>
            </a:r>
          </a:p>
          <a:p>
            <a:pPr eaLnBrk="1" hangingPunct="1"/>
            <a:r>
              <a:rPr lang="es-ES_tradnl" altLang="es-ES" sz="2800" dirty="0"/>
              <a:t>Los programas son cada vez más complejos y difíciles de mantener.</a:t>
            </a:r>
            <a:endParaRPr lang="es-ES" altLang="es-ES" sz="2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10B1E679-4E63-B8D0-25F6-9D1FE747D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3500438"/>
            <a:ext cx="1366837" cy="576262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100000">
                <a:srgbClr val="66FF99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8B634E31-34C6-8174-4A17-E0B93B9CD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3500438"/>
            <a:ext cx="1366838" cy="576262"/>
          </a:xfrm>
          <a:prstGeom prst="rect">
            <a:avLst/>
          </a:prstGeom>
          <a:gradFill rotWithShape="1">
            <a:gsLst>
              <a:gs pos="0">
                <a:srgbClr val="CCFF33"/>
              </a:gs>
              <a:gs pos="100000">
                <a:srgbClr val="00FF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FEAAA49F-C2DC-F7E3-EFF5-1DB360D93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3500438"/>
            <a:ext cx="1366837" cy="576262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rgbClr val="CCFF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sp>
        <p:nvSpPr>
          <p:cNvPr id="35845" name="Rectangle 5">
            <a:extLst>
              <a:ext uri="{FF2B5EF4-FFF2-40B4-BE49-F238E27FC236}">
                <a16:creationId xmlns:a16="http://schemas.microsoft.com/office/drawing/2014/main" id="{89C285DB-7878-9D96-C709-71B5BC7AB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3500438"/>
            <a:ext cx="1366838" cy="576262"/>
          </a:xfrm>
          <a:prstGeom prst="rect">
            <a:avLst/>
          </a:prstGeom>
          <a:gradFill rotWithShape="1">
            <a:gsLst>
              <a:gs pos="0">
                <a:srgbClr val="FF990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sp>
        <p:nvSpPr>
          <p:cNvPr id="35846" name="Rectangle 6">
            <a:extLst>
              <a:ext uri="{FF2B5EF4-FFF2-40B4-BE49-F238E27FC236}">
                <a16:creationId xmlns:a16="http://schemas.microsoft.com/office/drawing/2014/main" id="{DC8C7649-D68A-8E9F-BBDB-6ED2B1D9C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638" y="3500438"/>
            <a:ext cx="1366837" cy="576262"/>
          </a:xfrm>
          <a:prstGeom prst="rect">
            <a:avLst/>
          </a:prstGeom>
          <a:gradFill rotWithShape="1">
            <a:gsLst>
              <a:gs pos="0">
                <a:srgbClr val="FF3300"/>
              </a:gs>
              <a:gs pos="100000">
                <a:srgbClr val="FF99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sp>
        <p:nvSpPr>
          <p:cNvPr id="35847" name="Rectangle 7">
            <a:extLst>
              <a:ext uri="{FF2B5EF4-FFF2-40B4-BE49-F238E27FC236}">
                <a16:creationId xmlns:a16="http://schemas.microsoft.com/office/drawing/2014/main" id="{2DE199AB-D88E-01C7-40E9-BC97DE6670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7988300" cy="1439863"/>
          </a:xfrm>
        </p:spPr>
        <p:txBody>
          <a:bodyPr/>
          <a:lstStyle/>
          <a:p>
            <a:pPr eaLnBrk="1" hangingPunct="1"/>
            <a:r>
              <a:rPr lang="es-ES_tradnl" altLang="es-ES" sz="4800"/>
              <a:t>Evolución e historia de la programación</a:t>
            </a:r>
          </a:p>
        </p:txBody>
      </p:sp>
      <p:sp>
        <p:nvSpPr>
          <p:cNvPr id="35848" name="Rectangle 8">
            <a:extLst>
              <a:ext uri="{FF2B5EF4-FFF2-40B4-BE49-F238E27FC236}">
                <a16:creationId xmlns:a16="http://schemas.microsoft.com/office/drawing/2014/main" id="{9F5FB795-00D5-BDEA-846C-DFFF4A7FE7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6875" y="2492375"/>
            <a:ext cx="2952750" cy="2761112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s-ES_tradnl" altLang="es-ES" sz="2400" dirty="0"/>
              <a:t>Lenguajes</a:t>
            </a:r>
          </a:p>
          <a:p>
            <a:pPr marL="0" indent="0" algn="ctr" eaLnBrk="1" hangingPunct="1">
              <a:buFontTx/>
              <a:buNone/>
            </a:pPr>
            <a:r>
              <a:rPr lang="es-ES_tradnl" altLang="es-ES" sz="2400" dirty="0"/>
              <a:t>de bajo nivel</a:t>
            </a:r>
          </a:p>
          <a:p>
            <a:pPr marL="0" indent="0" eaLnBrk="1" hangingPunct="1">
              <a:buFontTx/>
              <a:buNone/>
            </a:pPr>
            <a:endParaRPr lang="es-ES_tradnl" altLang="es-ES" sz="2400" dirty="0"/>
          </a:p>
          <a:p>
            <a:pPr marL="0" indent="0" eaLnBrk="1" hangingPunct="1">
              <a:buFontTx/>
              <a:buNone/>
            </a:pPr>
            <a:endParaRPr lang="es-ES_tradnl" altLang="es-ES" sz="2400" dirty="0"/>
          </a:p>
          <a:p>
            <a:pPr marL="0" indent="0" algn="ctr" eaLnBrk="1" hangingPunct="1">
              <a:buFontTx/>
              <a:buNone/>
            </a:pPr>
            <a:r>
              <a:rPr lang="es-ES_tradnl" altLang="es-ES" sz="2400" dirty="0"/>
              <a:t>(Basic, Fortran, Ensamblador, …)</a:t>
            </a:r>
          </a:p>
        </p:txBody>
      </p:sp>
      <p:sp>
        <p:nvSpPr>
          <p:cNvPr id="35849" name="Rectangle 9">
            <a:extLst>
              <a:ext uri="{FF2B5EF4-FFF2-40B4-BE49-F238E27FC236}">
                <a16:creationId xmlns:a16="http://schemas.microsoft.com/office/drawing/2014/main" id="{A5215BD7-B833-E2C9-1CA4-FD0950366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500438"/>
            <a:ext cx="1366838" cy="576262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sp>
        <p:nvSpPr>
          <p:cNvPr id="35850" name="Line 10">
            <a:extLst>
              <a:ext uri="{FF2B5EF4-FFF2-40B4-BE49-F238E27FC236}">
                <a16:creationId xmlns:a16="http://schemas.microsoft.com/office/drawing/2014/main" id="{5297C93A-163D-5EFF-B3E9-398FE3CE1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413" y="3500438"/>
            <a:ext cx="87487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35851" name="Line 11">
            <a:extLst>
              <a:ext uri="{FF2B5EF4-FFF2-40B4-BE49-F238E27FC236}">
                <a16:creationId xmlns:a16="http://schemas.microsoft.com/office/drawing/2014/main" id="{D132E342-ADA7-EBD5-24BF-7180C09DEB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413" y="4076700"/>
            <a:ext cx="87487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35852" name="Rectangle 12">
            <a:extLst>
              <a:ext uri="{FF2B5EF4-FFF2-40B4-BE49-F238E27FC236}">
                <a16:creationId xmlns:a16="http://schemas.microsoft.com/office/drawing/2014/main" id="{F3303DE5-7296-5D7D-79DB-32BFE542B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3" y="3500438"/>
            <a:ext cx="433387" cy="576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sp>
        <p:nvSpPr>
          <p:cNvPr id="35853" name="Rectangle 13">
            <a:extLst>
              <a:ext uri="{FF2B5EF4-FFF2-40B4-BE49-F238E27FC236}">
                <a16:creationId xmlns:a16="http://schemas.microsoft.com/office/drawing/2014/main" id="{A7D8A004-5755-6BD8-AA12-0AAE95228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2492375"/>
            <a:ext cx="2952750" cy="276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s-ES_tradnl" altLang="es-ES" sz="2400" dirty="0"/>
              <a:t>Lenguajes</a:t>
            </a:r>
          </a:p>
          <a:p>
            <a:pPr algn="ctr" eaLnBrk="1" hangingPunct="1">
              <a:buFontTx/>
              <a:buNone/>
            </a:pPr>
            <a:r>
              <a:rPr lang="es-ES_tradnl" altLang="es-ES" sz="2400" dirty="0"/>
              <a:t>estructurados</a:t>
            </a:r>
          </a:p>
          <a:p>
            <a:pPr eaLnBrk="1" hangingPunct="1">
              <a:buFontTx/>
              <a:buNone/>
            </a:pPr>
            <a:endParaRPr lang="es-ES_tradnl" altLang="es-ES" sz="2400" dirty="0"/>
          </a:p>
          <a:p>
            <a:pPr eaLnBrk="1" hangingPunct="1">
              <a:buFontTx/>
              <a:buNone/>
            </a:pPr>
            <a:endParaRPr lang="es-ES_tradnl" altLang="es-ES" sz="2400" dirty="0"/>
          </a:p>
          <a:p>
            <a:pPr algn="ctr" eaLnBrk="1" hangingPunct="1">
              <a:buFontTx/>
              <a:buNone/>
            </a:pPr>
            <a:r>
              <a:rPr lang="es-ES_tradnl" altLang="es-ES" sz="2400" dirty="0"/>
              <a:t>(Pascal, C,</a:t>
            </a:r>
            <a:br>
              <a:rPr lang="es-ES_tradnl" altLang="es-ES" sz="2400" dirty="0"/>
            </a:br>
            <a:r>
              <a:rPr lang="es-ES_tradnl" altLang="es-ES" sz="2400" dirty="0"/>
              <a:t>Modula, ADA, …)</a:t>
            </a:r>
          </a:p>
        </p:txBody>
      </p:sp>
      <p:sp>
        <p:nvSpPr>
          <p:cNvPr id="35854" name="Rectangle 14">
            <a:extLst>
              <a:ext uri="{FF2B5EF4-FFF2-40B4-BE49-F238E27FC236}">
                <a16:creationId xmlns:a16="http://schemas.microsoft.com/office/drawing/2014/main" id="{A487E417-621E-2408-7BA1-D867BF71C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492375"/>
            <a:ext cx="2952750" cy="266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s-ES_tradnl" altLang="es-ES" sz="2400" dirty="0"/>
              <a:t>Lenguajes</a:t>
            </a:r>
          </a:p>
          <a:p>
            <a:pPr algn="ctr" eaLnBrk="1" hangingPunct="1">
              <a:buFontTx/>
              <a:buNone/>
            </a:pPr>
            <a:r>
              <a:rPr lang="es-ES_tradnl" altLang="es-ES" sz="2400" dirty="0"/>
              <a:t>orientados a objetos</a:t>
            </a:r>
          </a:p>
          <a:p>
            <a:pPr eaLnBrk="1" hangingPunct="1">
              <a:buFontTx/>
              <a:buNone/>
            </a:pPr>
            <a:endParaRPr lang="es-ES_tradnl" altLang="es-ES" sz="2400" dirty="0"/>
          </a:p>
          <a:p>
            <a:pPr eaLnBrk="1" hangingPunct="1">
              <a:buFontTx/>
              <a:buNone/>
            </a:pPr>
            <a:endParaRPr lang="es-ES_tradnl" altLang="es-ES" sz="2400" dirty="0"/>
          </a:p>
          <a:p>
            <a:pPr algn="ctr" eaLnBrk="1" hangingPunct="1">
              <a:buFontTx/>
              <a:buNone/>
            </a:pPr>
            <a:r>
              <a:rPr lang="es-ES_tradnl" altLang="es-ES" sz="2400" dirty="0"/>
              <a:t>(Smalltalk, C++, Java, Eiffel, …)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AD09D25-D18F-CB42-A6EA-6B895AAC8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765175"/>
          </a:xfrm>
        </p:spPr>
        <p:txBody>
          <a:bodyPr/>
          <a:lstStyle/>
          <a:p>
            <a:pPr eaLnBrk="1" hangingPunct="1"/>
            <a:r>
              <a:rPr lang="es-ES_tradnl" altLang="es-ES" sz="3600"/>
              <a:t>Lenguajes orientados a objetos</a:t>
            </a:r>
            <a:endParaRPr lang="es-ES" altLang="es-ES" sz="3600"/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6BA06B7D-40B4-98CA-084F-CB170BF1A61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549275"/>
            <a:ext cx="8137525" cy="60483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_tradnl" altLang="es-ES" sz="1900" i="1"/>
              <a:t>// Interface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s-ES_tradnl" altLang="es-ES" sz="1900" b="1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_tradnl" altLang="es-ES" sz="1900" b="1"/>
              <a:t>class</a:t>
            </a:r>
            <a:r>
              <a:rPr lang="es-ES_tradnl" altLang="es-ES" sz="1900"/>
              <a:t> Timer </a:t>
            </a:r>
            <a:r>
              <a:rPr lang="es-ES_tradnl" altLang="es-ES" sz="1900" b="1"/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_tradnl" altLang="es-ES" sz="1900"/>
              <a:t>   </a:t>
            </a:r>
            <a:r>
              <a:rPr lang="es-ES_tradnl" altLang="es-ES" sz="1900" b="1"/>
              <a:t>private</a:t>
            </a:r>
            <a:r>
              <a:rPr lang="es-ES_tradnl" altLang="es-ES" sz="1900"/>
              <a:t>: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_tradnl" altLang="es-ES" sz="1900"/>
              <a:t>      double StartTime;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_tradnl" altLang="es-ES" sz="1900"/>
              <a:t>      double ClockRate;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_tradnl" altLang="es-ES" sz="1900"/>
              <a:t>   </a:t>
            </a:r>
            <a:r>
              <a:rPr lang="es-ES_tradnl" altLang="es-ES" sz="1900" b="1"/>
              <a:t>public</a:t>
            </a:r>
            <a:r>
              <a:rPr lang="es-ES_tradnl" altLang="es-ES" sz="1900"/>
              <a:t>: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_tradnl" altLang="es-ES" sz="1900"/>
              <a:t>      Timer (void);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_tradnl" altLang="es-ES" sz="1900"/>
              <a:t>      bool StartTimer (void);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_tradnl" altLang="es-ES" sz="1900"/>
              <a:t>      double ReadTimer (void);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_tradnl" altLang="es-ES" sz="1900"/>
              <a:t>      bool Exists;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_tradnl" altLang="es-ES" sz="1900" b="1"/>
              <a:t>}</a:t>
            </a:r>
            <a:r>
              <a:rPr lang="es-ES_tradnl" altLang="es-ES" sz="1900"/>
              <a:t>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s-ES_tradnl" altLang="es-ES" sz="190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_tradnl" altLang="es-ES" sz="1900" b="1"/>
              <a:t>class</a:t>
            </a:r>
            <a:r>
              <a:rPr lang="es-ES_tradnl" altLang="es-ES" sz="1900"/>
              <a:t> Elipse </a:t>
            </a:r>
            <a:r>
              <a:rPr lang="es-ES_tradnl" altLang="es-ES" sz="1900" b="1"/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_tradnl" altLang="es-ES" sz="1900"/>
              <a:t>   </a:t>
            </a:r>
            <a:r>
              <a:rPr lang="es-ES_tradnl" altLang="es-ES" sz="1900" b="1"/>
              <a:t>protected</a:t>
            </a:r>
            <a:r>
              <a:rPr lang="es-ES_tradnl" altLang="es-ES" sz="1900"/>
              <a:t>: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_tradnl" altLang="es-ES" sz="1900"/>
              <a:t>      double Fcx, Fcy;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_tradnl" altLang="es-ES" sz="1900"/>
              <a:t>      double Frx, Fry, Fang;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_tradnl" altLang="es-ES" sz="1900"/>
              <a:t>      void FsetXY (int x1, int y1, int x2, int y2);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_tradnl" altLang="es-ES" sz="1900"/>
              <a:t>   </a:t>
            </a:r>
            <a:r>
              <a:rPr lang="es-ES_tradnl" altLang="es-ES" sz="1900" b="1"/>
              <a:t>public</a:t>
            </a:r>
            <a:r>
              <a:rPr lang="es-ES_tradnl" altLang="es-ES" sz="1900"/>
              <a:t>: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_tradnl" altLang="es-ES" sz="1900"/>
              <a:t>      Elipse (int x1, int y1, int x2, int y2);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_tradnl" altLang="es-ES" sz="1900"/>
              <a:t>      Elipse * Clonar (void);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_tradnl" altLang="es-ES" sz="1900"/>
              <a:t>      void Pinta (IplImage *image, int color= 0, int ancho= -1);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_tradnl" altLang="es-ES" sz="1900" b="1"/>
              <a:t>}</a:t>
            </a:r>
            <a:r>
              <a:rPr lang="es-ES_tradnl" altLang="es-ES" sz="1900"/>
              <a:t>;</a:t>
            </a:r>
          </a:p>
        </p:txBody>
      </p:sp>
      <p:sp>
        <p:nvSpPr>
          <p:cNvPr id="36868" name="Text Box 4">
            <a:extLst>
              <a:ext uri="{FF2B5EF4-FFF2-40B4-BE49-F238E27FC236}">
                <a16:creationId xmlns:a16="http://schemas.microsoft.com/office/drawing/2014/main" id="{A8790990-91D9-F705-C3EB-E27412945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1916113"/>
            <a:ext cx="2952750" cy="822325"/>
          </a:xfrm>
          <a:prstGeom prst="rect">
            <a:avLst/>
          </a:prstGeom>
          <a:solidFill>
            <a:srgbClr val="F8F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_tradnl" altLang="es-ES" sz="2400"/>
              <a:t>Encapsulación de datos y operaciones</a:t>
            </a:r>
            <a:endParaRPr lang="es-ES" altLang="es-ES" sz="2400"/>
          </a:p>
        </p:txBody>
      </p:sp>
      <p:sp>
        <p:nvSpPr>
          <p:cNvPr id="36869" name="Text Box 5">
            <a:extLst>
              <a:ext uri="{FF2B5EF4-FFF2-40B4-BE49-F238E27FC236}">
                <a16:creationId xmlns:a16="http://schemas.microsoft.com/office/drawing/2014/main" id="{C8FBD2D9-B516-CFB9-8F4F-48D182F8E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4292600"/>
            <a:ext cx="1944688" cy="822325"/>
          </a:xfrm>
          <a:prstGeom prst="rect">
            <a:avLst/>
          </a:prstGeom>
          <a:solidFill>
            <a:srgbClr val="F8F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_tradnl" altLang="es-ES" sz="2400"/>
              <a:t>Los datos son privados</a:t>
            </a:r>
            <a:endParaRPr lang="es-ES" altLang="es-ES" sz="2400"/>
          </a:p>
        </p:txBody>
      </p:sp>
      <p:sp>
        <p:nvSpPr>
          <p:cNvPr id="36870" name="Text Box 6">
            <a:extLst>
              <a:ext uri="{FF2B5EF4-FFF2-40B4-BE49-F238E27FC236}">
                <a16:creationId xmlns:a16="http://schemas.microsoft.com/office/drawing/2014/main" id="{F4ABB60D-3B4E-9833-7B4F-B2E9DB123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100" y="5199063"/>
            <a:ext cx="2447925" cy="822325"/>
          </a:xfrm>
          <a:prstGeom prst="rect">
            <a:avLst/>
          </a:prstGeom>
          <a:solidFill>
            <a:srgbClr val="F8F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_tradnl" altLang="es-ES" sz="2400"/>
              <a:t>Las operaciones son públicas</a:t>
            </a:r>
            <a:endParaRPr lang="es-ES" altLang="es-ES" sz="2400"/>
          </a:p>
        </p:txBody>
      </p:sp>
      <p:sp>
        <p:nvSpPr>
          <p:cNvPr id="36871" name="Line 7">
            <a:extLst>
              <a:ext uri="{FF2B5EF4-FFF2-40B4-BE49-F238E27FC236}">
                <a16:creationId xmlns:a16="http://schemas.microsoft.com/office/drawing/2014/main" id="{F4B1102E-52B9-2118-CB5E-236B7A89AE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6600" y="4508500"/>
            <a:ext cx="2879725" cy="144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36872" name="Line 8">
            <a:extLst>
              <a:ext uri="{FF2B5EF4-FFF2-40B4-BE49-F238E27FC236}">
                <a16:creationId xmlns:a16="http://schemas.microsoft.com/office/drawing/2014/main" id="{3B365409-C506-BA42-BCF3-D5838DA2C2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03800" y="5589588"/>
            <a:ext cx="1584325" cy="1444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CE1D29CC-1A4D-A1A7-A3BA-725B7F5EF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692150"/>
            <a:ext cx="3095625" cy="822325"/>
          </a:xfrm>
          <a:prstGeom prst="rect">
            <a:avLst/>
          </a:prstGeom>
          <a:solidFill>
            <a:srgbClr val="F8F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_tradnl" altLang="es-ES" sz="2400"/>
              <a:t>Una clase es un Tipo Abstracto de Datos</a:t>
            </a:r>
            <a:endParaRPr lang="es-ES" altLang="es-ES" sz="2400"/>
          </a:p>
        </p:txBody>
      </p:sp>
      <p:sp>
        <p:nvSpPr>
          <p:cNvPr id="36874" name="Line 10">
            <a:extLst>
              <a:ext uri="{FF2B5EF4-FFF2-40B4-BE49-F238E27FC236}">
                <a16:creationId xmlns:a16="http://schemas.microsoft.com/office/drawing/2014/main" id="{F9B52C0F-20EF-6BA4-C8EC-73CF9CBFD3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16238" y="908050"/>
            <a:ext cx="2449512" cy="360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36875" name="AutoShape 11">
            <a:extLst>
              <a:ext uri="{FF2B5EF4-FFF2-40B4-BE49-F238E27FC236}">
                <a16:creationId xmlns:a16="http://schemas.microsoft.com/office/drawing/2014/main" id="{18F7F01F-017F-A3B5-AF1B-DA2B5F3A1F06}"/>
              </a:ext>
            </a:extLst>
          </p:cNvPr>
          <p:cNvSpPr>
            <a:spLocks/>
          </p:cNvSpPr>
          <p:nvPr/>
        </p:nvSpPr>
        <p:spPr bwMode="auto">
          <a:xfrm>
            <a:off x="3779838" y="1628775"/>
            <a:ext cx="576262" cy="2016125"/>
          </a:xfrm>
          <a:prstGeom prst="rightBrace">
            <a:avLst>
              <a:gd name="adj1" fmla="val 24247"/>
              <a:gd name="adj2" fmla="val 4677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sp>
        <p:nvSpPr>
          <p:cNvPr id="36876" name="Line 12">
            <a:extLst>
              <a:ext uri="{FF2B5EF4-FFF2-40B4-BE49-F238E27FC236}">
                <a16:creationId xmlns:a16="http://schemas.microsoft.com/office/drawing/2014/main" id="{36B73562-67C5-7627-49DD-BBEE1D6F8B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56100" y="2205038"/>
            <a:ext cx="863600" cy="360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">
            <a:extLst>
              <a:ext uri="{FF2B5EF4-FFF2-40B4-BE49-F238E27FC236}">
                <a16:creationId xmlns:a16="http://schemas.microsoft.com/office/drawing/2014/main" id="{9BD3DE29-DFC7-CD7B-67D4-111F374B4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2471738"/>
            <a:ext cx="8305800" cy="2759075"/>
          </a:xfrm>
          <a:prstGeom prst="rect">
            <a:avLst/>
          </a:prstGeom>
          <a:solidFill>
            <a:srgbClr val="F8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A69EE1DE-173D-56C3-5D6F-7B424FBD87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s-ES"/>
              <a:t>Objetivo de la asignatura</a:t>
            </a:r>
            <a:endParaRPr lang="es-ES" altLang="es-ES"/>
          </a:p>
        </p:txBody>
      </p:sp>
      <p:sp>
        <p:nvSpPr>
          <p:cNvPr id="3076" name="Rectangle 5">
            <a:extLst>
              <a:ext uri="{FF2B5EF4-FFF2-40B4-BE49-F238E27FC236}">
                <a16:creationId xmlns:a16="http://schemas.microsoft.com/office/drawing/2014/main" id="{22218816-3787-EB9E-970A-9BFAA8A1F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700213"/>
            <a:ext cx="8424862" cy="344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s-ES_tradnl" altLang="es-ES" sz="3600" b="1" dirty="0"/>
              <a:t>Objetivo central</a:t>
            </a:r>
          </a:p>
          <a:p>
            <a:pPr eaLnBrk="1" hangingPunct="1"/>
            <a:endParaRPr lang="es-ES_tradnl" altLang="es-ES" sz="1500" dirty="0"/>
          </a:p>
          <a:p>
            <a:pPr algn="ctr" eaLnBrk="1" hangingPunct="1">
              <a:buFontTx/>
              <a:buNone/>
            </a:pPr>
            <a:r>
              <a:rPr lang="es-ES_tradnl" altLang="es-ES" sz="2600" dirty="0"/>
              <a:t>SER CAPAZ DE ANALIZAR, COMPRENDER Y RESOLVER UNA AMPLIA VARIEDAD DE </a:t>
            </a:r>
            <a:r>
              <a:rPr lang="es-ES_tradnl" altLang="es-ES" sz="2600" b="1" dirty="0"/>
              <a:t>PROBLEMAS COMPUTACIONALES</a:t>
            </a:r>
            <a:r>
              <a:rPr lang="es-ES_tradnl" altLang="es-ES" sz="2600" dirty="0"/>
              <a:t>, DISEÑANDO E IMPLEMENTANDO SOLUCIONES EFICIENTES Y DE CALIDAD, COMO RESULTADO DE LA APLICACIÓN DE UN PROCESO METÓDICO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BEEE2CFF-8D5B-B5C5-86E8-A9E2A956A4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</p:spPr>
        <p:txBody>
          <a:bodyPr/>
          <a:lstStyle/>
          <a:p>
            <a:pPr eaLnBrk="1" hangingPunct="1"/>
            <a:r>
              <a:rPr lang="es-ES_tradnl" altLang="es-ES" sz="3800"/>
              <a:t>Lenguajes orientados a objetos</a:t>
            </a:r>
            <a:endParaRPr lang="es-ES" altLang="es-ES" sz="3800"/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BDD5FEBC-6E16-AF01-C532-A6E1E8511B5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090613"/>
            <a:ext cx="8362950" cy="5376862"/>
          </a:xfrm>
        </p:spPr>
        <p:txBody>
          <a:bodyPr/>
          <a:lstStyle/>
          <a:p>
            <a:pPr eaLnBrk="1" hangingPunct="1"/>
            <a:r>
              <a:rPr lang="es-ES_tradnl" altLang="es-ES" sz="2800" dirty="0"/>
              <a:t>Una </a:t>
            </a:r>
            <a:r>
              <a:rPr lang="es-ES_tradnl" altLang="es-ES" sz="2800" b="1" dirty="0"/>
              <a:t>clase</a:t>
            </a:r>
            <a:r>
              <a:rPr lang="es-ES_tradnl" altLang="es-ES" sz="2800" dirty="0"/>
              <a:t> </a:t>
            </a:r>
            <a:r>
              <a:rPr lang="es-ES_tradnl" altLang="es-ES" sz="2800" b="1" dirty="0"/>
              <a:t>encapsula</a:t>
            </a:r>
            <a:r>
              <a:rPr lang="es-ES_tradnl" altLang="es-ES" sz="2800" dirty="0"/>
              <a:t> los datos de un tipo y las operaciones sobre el mismo</a:t>
            </a:r>
            <a:endParaRPr lang="es-ES_tradnl" altLang="es-ES" sz="2800" b="1" dirty="0"/>
          </a:p>
          <a:p>
            <a:pPr eaLnBrk="1" hangingPunct="1"/>
            <a:r>
              <a:rPr lang="es-ES_tradnl" altLang="es-ES" sz="2800" dirty="0"/>
              <a:t>Una clase es, al mismo tiempo, un </a:t>
            </a:r>
            <a:r>
              <a:rPr lang="es-ES_tradnl" altLang="es-ES" sz="2800" b="1" dirty="0"/>
              <a:t>tipo abstracto de datos</a:t>
            </a:r>
            <a:r>
              <a:rPr lang="es-ES_tradnl" altLang="es-ES" sz="2800" dirty="0"/>
              <a:t> y un </a:t>
            </a:r>
            <a:r>
              <a:rPr lang="es-ES_tradnl" altLang="es-ES" sz="2800" b="1" dirty="0"/>
              <a:t>módulo</a:t>
            </a:r>
            <a:r>
              <a:rPr lang="es-ES_tradnl" altLang="es-ES" sz="2800" dirty="0"/>
              <a:t> que encierra un conjunto de funciones relacionadas</a:t>
            </a:r>
            <a:endParaRPr lang="es-ES_tradnl" altLang="es-ES" sz="2800" b="1" dirty="0"/>
          </a:p>
          <a:p>
            <a:pPr eaLnBrk="1" hangingPunct="1"/>
            <a:r>
              <a:rPr lang="es-ES_tradnl" altLang="es-ES" sz="2800" dirty="0"/>
              <a:t>Separación clara entre </a:t>
            </a:r>
            <a:r>
              <a:rPr lang="es-ES_tradnl" altLang="es-ES" sz="2800" b="1" dirty="0"/>
              <a:t>interface</a:t>
            </a:r>
            <a:r>
              <a:rPr lang="es-ES_tradnl" altLang="es-ES" sz="2800" dirty="0"/>
              <a:t> (parte visible desde fuera) e </a:t>
            </a:r>
            <a:r>
              <a:rPr lang="es-ES_tradnl" altLang="es-ES" sz="2800" b="1" dirty="0"/>
              <a:t>implementación</a:t>
            </a:r>
            <a:r>
              <a:rPr lang="es-ES_tradnl" altLang="es-ES" sz="2800" dirty="0"/>
              <a:t> (oculta)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661C3E1-9B71-4503-F1A8-8E4B06397D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4475" y="0"/>
            <a:ext cx="8670925" cy="1047750"/>
          </a:xfrm>
        </p:spPr>
        <p:txBody>
          <a:bodyPr/>
          <a:lstStyle/>
          <a:p>
            <a:pPr eaLnBrk="1" hangingPunct="1"/>
            <a:r>
              <a:rPr lang="es-ES_tradnl" altLang="es-ES" sz="4000"/>
              <a:t>Saber y Ganar - Anagramas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AA3EC42-BB6A-B40F-5AF5-B83AD87F8A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5575" y="952500"/>
            <a:ext cx="3717925" cy="633413"/>
          </a:xfrm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s-ES_tradnl" altLang="es-ES" sz="3600" b="1"/>
              <a:t>Tema: manjares</a:t>
            </a:r>
            <a:endParaRPr lang="es-ES_tradnl" altLang="es-ES" sz="1600" b="1"/>
          </a:p>
        </p:txBody>
      </p:sp>
      <p:sp>
        <p:nvSpPr>
          <p:cNvPr id="6148" name="Rectángulo 1">
            <a:extLst>
              <a:ext uri="{FF2B5EF4-FFF2-40B4-BE49-F238E27FC236}">
                <a16:creationId xmlns:a16="http://schemas.microsoft.com/office/drawing/2014/main" id="{02B3DFD7-0D5C-D410-6046-77904F6EF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88" y="5897563"/>
            <a:ext cx="8799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ES" altLang="es-ES" dirty="0">
                <a:hlinkClick r:id="rId2"/>
              </a:rPr>
              <a:t>https://www.rtve.es/alacarta/videos/saber-y-ganar/saber-ganar-15-09-20/5663558/</a:t>
            </a:r>
            <a:endParaRPr lang="es-ES" altLang="es-ES" dirty="0"/>
          </a:p>
          <a:p>
            <a:r>
              <a:rPr lang="es-ES" altLang="es-ES" dirty="0"/>
              <a:t>Min: 5:50</a:t>
            </a:r>
          </a:p>
        </p:txBody>
      </p:sp>
      <p:pic>
        <p:nvPicPr>
          <p:cNvPr id="6149" name="Imagen 4" descr="Imagen que contiene persona, hombre, sostener, raqueta&#10;&#10;Descripción generada automáticamente">
            <a:extLst>
              <a:ext uri="{FF2B5EF4-FFF2-40B4-BE49-F238E27FC236}">
                <a16:creationId xmlns:a16="http://schemas.microsoft.com/office/drawing/2014/main" id="{32D7A2A1-BD18-CC90-06B3-61F68E24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1744663"/>
            <a:ext cx="7097712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A910E5DB-BA08-7CED-E6F0-2C4FDCEDD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7488" y="968375"/>
            <a:ext cx="5041900" cy="633413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FontTx/>
              <a:buNone/>
              <a:defRPr/>
            </a:pPr>
            <a:r>
              <a:rPr lang="es-ES_tradnl" altLang="es-ES" kern="0" dirty="0"/>
              <a:t>Ejemplo: vaciar → caviar</a:t>
            </a:r>
            <a:endParaRPr lang="es-ES_tradnl" altLang="es-ES" sz="14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150C082-EEE0-05A1-E08C-B71CD94946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81075"/>
          </a:xfrm>
        </p:spPr>
        <p:txBody>
          <a:bodyPr/>
          <a:lstStyle/>
          <a:p>
            <a:pPr eaLnBrk="1" hangingPunct="1"/>
            <a:r>
              <a:rPr lang="es-ES_tradnl" altLang="es-ES" sz="3600"/>
              <a:t>Saber y Ganar - Anagramas</a:t>
            </a:r>
            <a:endParaRPr lang="es-ES" altLang="es-ES" sz="3800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C8507D17-3AF8-DC83-C2A5-8A04DEE81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163" y="1035050"/>
            <a:ext cx="8426450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33400" indent="-533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077913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_tradnl" altLang="es-ES" sz="3400" dirty="0"/>
              <a:t>Es un interesante problema computacional: dado un conjunto de palabras y dada una palabra, buscar todos sus anagramas en el conjunto.</a:t>
            </a:r>
          </a:p>
          <a:p>
            <a:pPr eaLnBrk="1" hangingPunct="1"/>
            <a:r>
              <a:rPr lang="es-ES_tradnl" altLang="es-ES" sz="3400" dirty="0"/>
              <a:t>¿Cómo lo resolvemos?</a:t>
            </a:r>
          </a:p>
          <a:p>
            <a:pPr lvl="1" eaLnBrk="1" hangingPunct="1"/>
            <a:r>
              <a:rPr lang="es-ES_tradnl" altLang="es-ES" dirty="0"/>
              <a:t>Opción 1: generar todas las permutaciones. Para cada una, buscarla en el conjunto.</a:t>
            </a:r>
          </a:p>
          <a:p>
            <a:pPr lvl="1" eaLnBrk="1" hangingPunct="1"/>
            <a:r>
              <a:rPr lang="es-ES_tradnl" altLang="es-ES" dirty="0"/>
              <a:t>Opción 2: recorrer todo el conjunto y, para cada palabra, ver si tiene las mismas letras.</a:t>
            </a:r>
          </a:p>
          <a:p>
            <a:pPr eaLnBrk="1" hangingPunct="1"/>
            <a:r>
              <a:rPr lang="es-ES_tradnl" altLang="es-ES" dirty="0"/>
              <a:t>¿Cuál es la forma más rápida?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49263050-D1C8-43CF-74BF-D828092BBD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81075"/>
          </a:xfrm>
        </p:spPr>
        <p:txBody>
          <a:bodyPr/>
          <a:lstStyle/>
          <a:p>
            <a:pPr eaLnBrk="1" hangingPunct="1"/>
            <a:r>
              <a:rPr lang="es-ES_tradnl" altLang="es-ES" sz="3600"/>
              <a:t>Saber y Ganar - Anagramas</a:t>
            </a:r>
            <a:endParaRPr lang="es-ES" altLang="es-ES" sz="380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70365600-C608-A697-B6A5-D4DD5A220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042988"/>
            <a:ext cx="8281987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33400" indent="-533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077913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_tradnl" altLang="es-ES" sz="3400" dirty="0"/>
              <a:t>Supongamos que el diccionario de español contiene 2 millones de palabras.</a:t>
            </a:r>
          </a:p>
          <a:p>
            <a:pPr eaLnBrk="1" hangingPunct="1"/>
            <a:r>
              <a:rPr lang="es-ES_tradnl" altLang="es-ES" sz="3400" dirty="0"/>
              <a:t>Anagramas de: AMOR</a:t>
            </a:r>
          </a:p>
          <a:p>
            <a:pPr lvl="1" eaLnBrk="1" hangingPunct="1"/>
            <a:r>
              <a:rPr lang="es-ES_tradnl" altLang="es-ES" dirty="0"/>
              <a:t>Opción 1. En total existen 4·3·2·1 anagramas = 24 búsquedas en diccionario</a:t>
            </a:r>
          </a:p>
          <a:p>
            <a:pPr lvl="1" eaLnBrk="1" hangingPunct="1"/>
            <a:r>
              <a:rPr lang="es-ES_tradnl" altLang="es-ES" dirty="0"/>
              <a:t>Opción 2. Recorrer todo el conjunto son 2 millones de comprobaciones.</a:t>
            </a:r>
          </a:p>
          <a:p>
            <a:pPr eaLnBrk="1" hangingPunct="1"/>
            <a:r>
              <a:rPr lang="es-ES_tradnl" altLang="es-ES" dirty="0"/>
              <a:t>La opción 1 es claramente más rápida.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877286E-D985-24F8-9073-D2019E6E1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6725" y="1409700"/>
            <a:ext cx="915988" cy="31384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ES" altLang="es-ES"/>
              <a:t>AMOR</a:t>
            </a:r>
          </a:p>
          <a:p>
            <a:r>
              <a:rPr lang="es-ES" altLang="es-ES"/>
              <a:t>AMRO</a:t>
            </a:r>
          </a:p>
          <a:p>
            <a:r>
              <a:rPr lang="es-ES" altLang="es-ES"/>
              <a:t>AOMR</a:t>
            </a:r>
          </a:p>
          <a:p>
            <a:r>
              <a:rPr lang="es-ES" altLang="es-ES"/>
              <a:t>AORM</a:t>
            </a:r>
          </a:p>
          <a:p>
            <a:r>
              <a:rPr lang="es-ES" altLang="es-ES"/>
              <a:t>AROM</a:t>
            </a:r>
          </a:p>
          <a:p>
            <a:r>
              <a:rPr lang="es-ES" altLang="es-ES"/>
              <a:t>ARMO</a:t>
            </a:r>
          </a:p>
          <a:p>
            <a:r>
              <a:rPr lang="es-ES" altLang="es-ES"/>
              <a:t>RAMO</a:t>
            </a:r>
          </a:p>
          <a:p>
            <a:r>
              <a:rPr lang="es-ES" altLang="es-ES"/>
              <a:t>RAOM</a:t>
            </a:r>
          </a:p>
          <a:p>
            <a:r>
              <a:rPr lang="es-ES" altLang="es-ES"/>
              <a:t>ROAM</a:t>
            </a:r>
          </a:p>
          <a:p>
            <a:r>
              <a:rPr lang="es-ES" altLang="es-ES"/>
              <a:t>ROMA</a:t>
            </a:r>
          </a:p>
          <a:p>
            <a:r>
              <a:rPr lang="es-ES" altLang="es-ES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01BD76CC-98C0-4DAF-FDEB-1E36FE692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81075"/>
          </a:xfrm>
        </p:spPr>
        <p:txBody>
          <a:bodyPr/>
          <a:lstStyle/>
          <a:p>
            <a:pPr eaLnBrk="1" hangingPunct="1"/>
            <a:r>
              <a:rPr lang="es-ES_tradnl" altLang="es-ES" sz="3600"/>
              <a:t>Saber y Ganar - Anagramas</a:t>
            </a:r>
            <a:endParaRPr lang="es-ES" altLang="es-ES" sz="380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4A64DA3D-43CB-4689-8B6C-6E24E196E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042988"/>
            <a:ext cx="8281987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33400" indent="-533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077913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_tradnl" altLang="es-ES" sz="3400" dirty="0"/>
              <a:t>Supongamos que el diccionario de español contiene 2 millones de palabras.</a:t>
            </a:r>
          </a:p>
          <a:p>
            <a:pPr eaLnBrk="1" hangingPunct="1"/>
            <a:r>
              <a:rPr lang="es-ES_tradnl" altLang="es-ES" sz="3400" dirty="0"/>
              <a:t>Anagramas de: ESTRAFALARIO</a:t>
            </a:r>
          </a:p>
          <a:p>
            <a:pPr lvl="1" eaLnBrk="1" hangingPunct="1"/>
            <a:r>
              <a:rPr lang="es-ES_tradnl" altLang="es-ES" dirty="0"/>
              <a:t>Opción 1. En total existen 12! anagramas = 12·11·10·9·8·7·6·5·4·3·2·1 = 479 millones de búsquedas en diccionario</a:t>
            </a:r>
          </a:p>
          <a:p>
            <a:pPr lvl="1" eaLnBrk="1" hangingPunct="1"/>
            <a:r>
              <a:rPr lang="es-ES_tradnl" altLang="es-ES" dirty="0"/>
              <a:t>Opción 2. Recorrer todo el conjunto son 2 millones de comprobaciones.</a:t>
            </a:r>
          </a:p>
          <a:p>
            <a:pPr eaLnBrk="1" hangingPunct="1"/>
            <a:r>
              <a:rPr lang="es-ES_tradnl" altLang="es-ES" dirty="0"/>
              <a:t>La opción 2 es claramente más rápida.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661C3E1-9B71-4503-F1A8-8E4B06397D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4475" y="0"/>
            <a:ext cx="8670925" cy="1047750"/>
          </a:xfrm>
        </p:spPr>
        <p:txBody>
          <a:bodyPr/>
          <a:lstStyle/>
          <a:p>
            <a:pPr eaLnBrk="1" hangingPunct="1"/>
            <a:r>
              <a:rPr lang="es-ES_tradnl" altLang="es-ES" sz="4000" dirty="0"/>
              <a:t>Saber y Ganar – Enredo de letras</a:t>
            </a:r>
          </a:p>
        </p:txBody>
      </p:sp>
      <p:sp>
        <p:nvSpPr>
          <p:cNvPr id="6148" name="Rectángulo 1">
            <a:extLst>
              <a:ext uri="{FF2B5EF4-FFF2-40B4-BE49-F238E27FC236}">
                <a16:creationId xmlns:a16="http://schemas.microsoft.com/office/drawing/2014/main" id="{02B3DFD7-0D5C-D410-6046-77904F6EF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070" y="5897563"/>
            <a:ext cx="83479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ES" altLang="es-ES" dirty="0">
                <a:hlinkClick r:id="rId2"/>
              </a:rPr>
              <a:t>https://www.rtve.es/play/videos/cifras-y-letras/programa-99/16180806/</a:t>
            </a:r>
            <a:endParaRPr lang="es-ES" altLang="es-ES" dirty="0"/>
          </a:p>
          <a:p>
            <a:r>
              <a:rPr lang="es-ES" altLang="es-ES" dirty="0"/>
              <a:t>Minuto 22:20</a:t>
            </a:r>
          </a:p>
        </p:txBody>
      </p:sp>
      <p:pic>
        <p:nvPicPr>
          <p:cNvPr id="3" name="Imagen 2" descr="Imagen que contiene persona, hombre, monitor, frente&#10;&#10;Descripción generada automáticamente">
            <a:extLst>
              <a:ext uri="{FF2B5EF4-FFF2-40B4-BE49-F238E27FC236}">
                <a16:creationId xmlns:a16="http://schemas.microsoft.com/office/drawing/2014/main" id="{20C3A606-0375-B55B-A403-E1981A8F1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0" y="1047750"/>
            <a:ext cx="8280916" cy="464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76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93557D4-923E-961F-3567-15E2A3A2A4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765175"/>
          </a:xfrm>
        </p:spPr>
        <p:txBody>
          <a:bodyPr/>
          <a:lstStyle/>
          <a:p>
            <a:pPr eaLnBrk="1" hangingPunct="1"/>
            <a:r>
              <a:rPr lang="es-ES_tradnl" altLang="es-ES"/>
              <a:t>Ejemplos de problemas</a:t>
            </a:r>
            <a:endParaRPr lang="es-ES" altLang="es-ES"/>
          </a:p>
        </p:txBody>
      </p:sp>
      <p:pic>
        <p:nvPicPr>
          <p:cNvPr id="10244" name="Picture 2">
            <a:extLst>
              <a:ext uri="{FF2B5EF4-FFF2-40B4-BE49-F238E27FC236}">
                <a16:creationId xmlns:a16="http://schemas.microsoft.com/office/drawing/2014/main" id="{DB066411-5D91-C39D-CD30-D81A0012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908050"/>
            <a:ext cx="7988300" cy="478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3">
            <a:extLst>
              <a:ext uri="{FF2B5EF4-FFF2-40B4-BE49-F238E27FC236}">
                <a16:creationId xmlns:a16="http://schemas.microsoft.com/office/drawing/2014/main" id="{44751348-3B51-5358-AC51-0A39A1FFD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908050"/>
            <a:ext cx="7988300" cy="478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45" name="Group 13">
            <a:extLst>
              <a:ext uri="{FF2B5EF4-FFF2-40B4-BE49-F238E27FC236}">
                <a16:creationId xmlns:a16="http://schemas.microsoft.com/office/drawing/2014/main" id="{9741C974-3E5E-2A03-C676-B3706290D640}"/>
              </a:ext>
            </a:extLst>
          </p:cNvPr>
          <p:cNvGrpSpPr>
            <a:grpSpLocks/>
          </p:cNvGrpSpPr>
          <p:nvPr/>
        </p:nvGrpSpPr>
        <p:grpSpPr bwMode="auto">
          <a:xfrm>
            <a:off x="6151563" y="1658938"/>
            <a:ext cx="655637" cy="836612"/>
            <a:chOff x="1565" y="2750"/>
            <a:chExt cx="413" cy="527"/>
          </a:xfrm>
        </p:grpSpPr>
        <p:sp>
          <p:nvSpPr>
            <p:cNvPr id="10247" name="AutoShape 8">
              <a:extLst>
                <a:ext uri="{FF2B5EF4-FFF2-40B4-BE49-F238E27FC236}">
                  <a16:creationId xmlns:a16="http://schemas.microsoft.com/office/drawing/2014/main" id="{FC452EFC-087C-E324-92D7-D5B2DE341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2750"/>
              <a:ext cx="363" cy="317"/>
            </a:xfrm>
            <a:prstGeom prst="irregularSeal2">
              <a:avLst/>
            </a:prstGeom>
            <a:solidFill>
              <a:srgbClr val="FF3300">
                <a:alpha val="4705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" altLang="es-ES" sz="1800"/>
            </a:p>
          </p:txBody>
        </p:sp>
        <p:sp>
          <p:nvSpPr>
            <p:cNvPr id="10248" name="AutoShape 9">
              <a:extLst>
                <a:ext uri="{FF2B5EF4-FFF2-40B4-BE49-F238E27FC236}">
                  <a16:creationId xmlns:a16="http://schemas.microsoft.com/office/drawing/2014/main" id="{39332719-59E4-E93B-9F8B-9254E243C8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859334">
              <a:off x="1724" y="2858"/>
              <a:ext cx="254" cy="419"/>
            </a:xfrm>
            <a:prstGeom prst="upArrow">
              <a:avLst>
                <a:gd name="adj1" fmla="val 29250"/>
                <a:gd name="adj2" fmla="val 1016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" altLang="es-E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DA36849-13B5-FB10-E92E-54814D67EB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790575"/>
          </a:xfrm>
        </p:spPr>
        <p:txBody>
          <a:bodyPr/>
          <a:lstStyle/>
          <a:p>
            <a:pPr eaLnBrk="1" hangingPunct="1"/>
            <a:r>
              <a:rPr lang="es-ES_tradnl" altLang="es-ES"/>
              <a:t>Ejemplos de problemas</a:t>
            </a:r>
            <a:endParaRPr lang="es-ES" altLang="es-ES"/>
          </a:p>
        </p:txBody>
      </p:sp>
      <p:pic>
        <p:nvPicPr>
          <p:cNvPr id="11267" name="Picture 2">
            <a:extLst>
              <a:ext uri="{FF2B5EF4-FFF2-40B4-BE49-F238E27FC236}">
                <a16:creationId xmlns:a16="http://schemas.microsoft.com/office/drawing/2014/main" id="{D0CA495A-0730-F9B0-A869-6F9C11CA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904875"/>
            <a:ext cx="7991475" cy="478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31EC72C-F13F-F2BB-BAE8-827D56CB00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836613"/>
          </a:xfrm>
        </p:spPr>
        <p:txBody>
          <a:bodyPr/>
          <a:lstStyle/>
          <a:p>
            <a:pPr eaLnBrk="1" hangingPunct="1"/>
            <a:r>
              <a:rPr lang="es-ES_tradnl" altLang="es-ES"/>
              <a:t>Buscador de Internet</a:t>
            </a:r>
            <a:endParaRPr lang="es-ES" altLang="es-E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6A8041B-A318-089B-7671-B3BB047F1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895350"/>
            <a:ext cx="793432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>
            <a:extLst>
              <a:ext uri="{FF2B5EF4-FFF2-40B4-BE49-F238E27FC236}">
                <a16:creationId xmlns:a16="http://schemas.microsoft.com/office/drawing/2014/main" id="{AA858390-0E2A-C8EE-82BB-D98ABB22D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5864225"/>
            <a:ext cx="82915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es-ES"/>
              <a:t>60 trillion = 60 billones = 60</a:t>
            </a:r>
            <a:r>
              <a:rPr lang="es-ES_tradnl" altLang="es-ES" sz="1100"/>
              <a:t>2</a:t>
            </a:r>
            <a:r>
              <a:rPr lang="es-ES_tradnl" altLang="es-ES"/>
              <a:t>000.000</a:t>
            </a:r>
            <a:r>
              <a:rPr lang="es-ES_tradnl" altLang="es-ES" sz="1100"/>
              <a:t>1</a:t>
            </a:r>
            <a:r>
              <a:rPr lang="es-ES_tradnl" altLang="es-ES"/>
              <a:t>000.000</a:t>
            </a:r>
            <a:endParaRPr lang="es-ES_tradnl" altLang="es-ES_trad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E421F883-C517-7783-AD86-C3D1DC20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1076325"/>
            <a:ext cx="7989887" cy="478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3">
            <a:extLst>
              <a:ext uri="{FF2B5EF4-FFF2-40B4-BE49-F238E27FC236}">
                <a16:creationId xmlns:a16="http://schemas.microsoft.com/office/drawing/2014/main" id="{B9D19B29-F7E9-E764-D28F-89552402DB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836613"/>
          </a:xfrm>
        </p:spPr>
        <p:txBody>
          <a:bodyPr/>
          <a:lstStyle/>
          <a:p>
            <a:pPr eaLnBrk="1" hangingPunct="1"/>
            <a:r>
              <a:rPr lang="es-ES_tradnl" altLang="es-ES"/>
              <a:t>Buscador de Internet</a:t>
            </a:r>
            <a:endParaRPr lang="es-ES" altLang="es-ES"/>
          </a:p>
        </p:txBody>
      </p:sp>
      <p:sp>
        <p:nvSpPr>
          <p:cNvPr id="63493" name="Line 5">
            <a:extLst>
              <a:ext uri="{FF2B5EF4-FFF2-40B4-BE49-F238E27FC236}">
                <a16:creationId xmlns:a16="http://schemas.microsoft.com/office/drawing/2014/main" id="{ED199331-4053-40D3-C203-9EFC3E69D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57500" y="3068638"/>
            <a:ext cx="658813" cy="400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63494" name="Line 6">
            <a:extLst>
              <a:ext uri="{FF2B5EF4-FFF2-40B4-BE49-F238E27FC236}">
                <a16:creationId xmlns:a16="http://schemas.microsoft.com/office/drawing/2014/main" id="{D62A40BC-65E9-FBFE-D5BC-D9AF9C616E4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38638" y="3068638"/>
            <a:ext cx="1452562" cy="400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C81B482D-091F-C29B-0F2C-2516CA89B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63" y="3460750"/>
            <a:ext cx="3459162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A031B805-CAD1-1C26-B387-3C0C6CFCC2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s-ES"/>
              <a:t>Resolver problemas</a:t>
            </a:r>
            <a:endParaRPr lang="es-ES" altLang="es-E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5A82E1C-3419-76B1-6482-0FAB22787A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844675"/>
            <a:ext cx="8229600" cy="4281488"/>
          </a:xfrm>
        </p:spPr>
        <p:txBody>
          <a:bodyPr/>
          <a:lstStyle/>
          <a:p>
            <a:pPr indent="22225" algn="ctr" eaLnBrk="1" hangingPunct="1">
              <a:lnSpc>
                <a:spcPct val="90000"/>
              </a:lnSpc>
              <a:buNone/>
            </a:pPr>
            <a:r>
              <a:rPr lang="es-ES_tradnl" altLang="es-ES" sz="3600" dirty="0"/>
              <a:t>¿Cómo es el proceso para resolver un problema?</a:t>
            </a:r>
          </a:p>
          <a:p>
            <a:pPr indent="22225" algn="ctr" eaLnBrk="1" hangingPunct="1">
              <a:lnSpc>
                <a:spcPct val="90000"/>
              </a:lnSpc>
              <a:buNone/>
            </a:pPr>
            <a:endParaRPr lang="es-ES_tradnl" altLang="es-ES" sz="3600" dirty="0"/>
          </a:p>
          <a:p>
            <a:pPr indent="22225" algn="ctr" eaLnBrk="1" hangingPunct="1">
              <a:lnSpc>
                <a:spcPct val="90000"/>
              </a:lnSpc>
              <a:buFontTx/>
              <a:buNone/>
            </a:pPr>
            <a:r>
              <a:rPr lang="es-ES_tradnl" altLang="es-ES" sz="3600" dirty="0"/>
              <a:t>¿Qué clase de problemas?</a:t>
            </a:r>
          </a:p>
          <a:p>
            <a:pPr indent="22225" algn="ctr" eaLnBrk="1" hangingPunct="1">
              <a:lnSpc>
                <a:spcPct val="90000"/>
              </a:lnSpc>
              <a:buFontTx/>
              <a:buNone/>
            </a:pPr>
            <a:endParaRPr lang="es-ES_tradnl" altLang="es-ES" sz="3600" dirty="0"/>
          </a:p>
          <a:p>
            <a:pPr indent="22225" algn="ctr" eaLnBrk="1" hangingPunct="1">
              <a:lnSpc>
                <a:spcPct val="90000"/>
              </a:lnSpc>
              <a:buFontTx/>
              <a:buNone/>
            </a:pPr>
            <a:r>
              <a:rPr lang="es-ES_tradnl" altLang="es-ES" sz="3600" dirty="0"/>
              <a:t>¿Cuándo se dice que la solución es eficiente y de calidad?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07A28D86-23FF-0D07-0435-5531323112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s-ES"/>
              <a:t>Buscador de Internet</a:t>
            </a:r>
            <a:endParaRPr lang="es-ES" altLang="es-ES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DC6789B-E1B4-D94A-D661-3D6A9F6B25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ES_tradnl" altLang="es-ES"/>
              <a:t>¡¡¡60 billones páginas en medio segundo!!!</a:t>
            </a:r>
            <a:endParaRPr lang="es-ES_tradnl" altLang="es-ES" b="1"/>
          </a:p>
          <a:p>
            <a:pPr eaLnBrk="1" hangingPunct="1"/>
            <a:endParaRPr lang="es-ES_tradnl" altLang="es-ES" b="1"/>
          </a:p>
          <a:p>
            <a:pPr eaLnBrk="1" hangingPunct="1"/>
            <a:r>
              <a:rPr lang="es-ES_tradnl" altLang="es-ES" b="1"/>
              <a:t>Problema:</a:t>
            </a:r>
            <a:r>
              <a:rPr lang="es-ES_tradnl" altLang="es-ES"/>
              <a:t> ¿cómo estructurar la información necesaria para realizar las consultas rápidamente? ¿Qué algoritmos de búsqueda utilizar?</a:t>
            </a:r>
          </a:p>
          <a:p>
            <a:pPr eaLnBrk="1" hangingPunct="1">
              <a:buFontTx/>
              <a:buNone/>
            </a:pPr>
            <a:endParaRPr lang="es-ES" altLang="es-ES"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4BBDF8DF-BA22-BFB0-ED7C-4BBB323DE3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s-ES"/>
              <a:t>Buscador de Internet</a:t>
            </a:r>
            <a:br>
              <a:rPr lang="es-ES_tradnl" altLang="es-ES"/>
            </a:br>
            <a:r>
              <a:rPr lang="es-ES_tradnl" altLang="es-ES" sz="2800"/>
              <a:t>Opción 1. Para cada página, su lista de palabras</a:t>
            </a:r>
            <a:endParaRPr lang="es-ES" altLang="es-ES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526F97CB-3E2D-EBE4-FA1E-FA7550C3A52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419475" y="1484313"/>
            <a:ext cx="4968875" cy="12954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s-ES_tradnl" altLang="es-ES" sz="2800"/>
              <a:t>algoritmos, ayudante, curso, datos, estructuras, garcía, ginés, mateos, …</a:t>
            </a:r>
            <a:endParaRPr lang="es-ES" altLang="es-ES"/>
          </a:p>
        </p:txBody>
      </p:sp>
      <p:pic>
        <p:nvPicPr>
          <p:cNvPr id="15364" name="Picture 4" descr="pagina1">
            <a:extLst>
              <a:ext uri="{FF2B5EF4-FFF2-40B4-BE49-F238E27FC236}">
                <a16:creationId xmlns:a16="http://schemas.microsoft.com/office/drawing/2014/main" id="{638C5D2D-5645-CA08-64B1-AB960B054B67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557338"/>
            <a:ext cx="1524000" cy="1200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5" name="Picture 6" descr="pagina2">
            <a:extLst>
              <a:ext uri="{FF2B5EF4-FFF2-40B4-BE49-F238E27FC236}">
                <a16:creationId xmlns:a16="http://schemas.microsoft.com/office/drawing/2014/main" id="{B4E9A82D-9899-0264-5502-2D0B53FE3B5A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3213100"/>
            <a:ext cx="1501775" cy="1222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6" name="Picture 8" descr="pagina3">
            <a:extLst>
              <a:ext uri="{FF2B5EF4-FFF2-40B4-BE49-F238E27FC236}">
                <a16:creationId xmlns:a16="http://schemas.microsoft.com/office/drawing/2014/main" id="{5DF592C0-5C04-A0D6-9204-18A6883A9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868863"/>
            <a:ext cx="1512887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Line 9">
            <a:extLst>
              <a:ext uri="{FF2B5EF4-FFF2-40B4-BE49-F238E27FC236}">
                <a16:creationId xmlns:a16="http://schemas.microsoft.com/office/drawing/2014/main" id="{AD1ABD35-24FD-BE29-47D3-FDE7BA0EB3F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1413" y="2060575"/>
            <a:ext cx="9366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5368" name="Rectangle 10">
            <a:extLst>
              <a:ext uri="{FF2B5EF4-FFF2-40B4-BE49-F238E27FC236}">
                <a16:creationId xmlns:a16="http://schemas.microsoft.com/office/drawing/2014/main" id="{7F5494CB-DAD7-9748-7FF5-61A593294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3068638"/>
            <a:ext cx="496887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s-ES_tradnl" altLang="es-ES" sz="2800"/>
              <a:t>algoritmos, cosa, curso, datos, estructuras, evaluación, prácticas, …</a:t>
            </a:r>
            <a:endParaRPr lang="es-ES" altLang="es-ES"/>
          </a:p>
        </p:txBody>
      </p:sp>
      <p:sp>
        <p:nvSpPr>
          <p:cNvPr id="15369" name="Line 11">
            <a:extLst>
              <a:ext uri="{FF2B5EF4-FFF2-40B4-BE49-F238E27FC236}">
                <a16:creationId xmlns:a16="http://schemas.microsoft.com/office/drawing/2014/main" id="{40E6CBBB-48D4-C067-2232-6D3BE545B8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1413" y="3716338"/>
            <a:ext cx="9366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5370" name="Rectangle 12">
            <a:extLst>
              <a:ext uri="{FF2B5EF4-FFF2-40B4-BE49-F238E27FC236}">
                <a16:creationId xmlns:a16="http://schemas.microsoft.com/office/drawing/2014/main" id="{0325B784-5371-43A4-894F-40B1EA742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1484313"/>
            <a:ext cx="5040313" cy="12969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sp>
        <p:nvSpPr>
          <p:cNvPr id="15371" name="Rectangle 13">
            <a:extLst>
              <a:ext uri="{FF2B5EF4-FFF2-40B4-BE49-F238E27FC236}">
                <a16:creationId xmlns:a16="http://schemas.microsoft.com/office/drawing/2014/main" id="{48C51BD6-3BE3-4D96-1D5E-47E2A54A7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3068638"/>
            <a:ext cx="5040313" cy="12969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sp>
        <p:nvSpPr>
          <p:cNvPr id="15372" name="Rectangle 15">
            <a:extLst>
              <a:ext uri="{FF2B5EF4-FFF2-40B4-BE49-F238E27FC236}">
                <a16:creationId xmlns:a16="http://schemas.microsoft.com/office/drawing/2014/main" id="{FA21C7D2-FE3C-1F1A-BFA9-35D3BD1A3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4797425"/>
            <a:ext cx="496887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s-ES_tradnl" altLang="es-ES" sz="2800"/>
              <a:t>agua, botavara, barco, confeccionar, las, velas, …</a:t>
            </a:r>
            <a:endParaRPr lang="es-ES" altLang="es-ES"/>
          </a:p>
        </p:txBody>
      </p:sp>
      <p:sp>
        <p:nvSpPr>
          <p:cNvPr id="15373" name="Line 16">
            <a:extLst>
              <a:ext uri="{FF2B5EF4-FFF2-40B4-BE49-F238E27FC236}">
                <a16:creationId xmlns:a16="http://schemas.microsoft.com/office/drawing/2014/main" id="{7389B499-BB36-BBFD-B8C4-4614A5784AA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1413" y="5445125"/>
            <a:ext cx="9366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5374" name="Rectangle 17">
            <a:extLst>
              <a:ext uri="{FF2B5EF4-FFF2-40B4-BE49-F238E27FC236}">
                <a16:creationId xmlns:a16="http://schemas.microsoft.com/office/drawing/2014/main" id="{BBCD8D43-BB68-7C70-23B6-C0930F7E6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4797425"/>
            <a:ext cx="5040313" cy="12969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AE1378B6-0974-A142-57AB-997DF5BF0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s-ES"/>
              <a:t>Buscador de Internet</a:t>
            </a:r>
            <a:br>
              <a:rPr lang="es-ES_tradnl" altLang="es-ES"/>
            </a:br>
            <a:r>
              <a:rPr lang="es-ES_tradnl" altLang="es-ES" sz="2800"/>
              <a:t>Opción 2. Para cada palabra, su lista de páginas</a:t>
            </a:r>
            <a:endParaRPr lang="es-ES" altLang="es-ES"/>
          </a:p>
        </p:txBody>
      </p:sp>
      <p:pic>
        <p:nvPicPr>
          <p:cNvPr id="16387" name="Picture 5" descr="pagina1">
            <a:extLst>
              <a:ext uri="{FF2B5EF4-FFF2-40B4-BE49-F238E27FC236}">
                <a16:creationId xmlns:a16="http://schemas.microsoft.com/office/drawing/2014/main" id="{B4D48F7E-05AB-CDA0-C6E8-8842C15C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2946400"/>
            <a:ext cx="792163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6" descr="pagina2">
            <a:extLst>
              <a:ext uri="{FF2B5EF4-FFF2-40B4-BE49-F238E27FC236}">
                <a16:creationId xmlns:a16="http://schemas.microsoft.com/office/drawing/2014/main" id="{C0B1BD9E-9EBC-12A2-8860-CCF5CF507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3" y="2946400"/>
            <a:ext cx="79216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7" descr="pagina3">
            <a:extLst>
              <a:ext uri="{FF2B5EF4-FFF2-40B4-BE49-F238E27FC236}">
                <a16:creationId xmlns:a16="http://schemas.microsoft.com/office/drawing/2014/main" id="{521A8023-18D6-A6F0-7CF1-AD9FD373E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1793875"/>
            <a:ext cx="865188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Line 8">
            <a:extLst>
              <a:ext uri="{FF2B5EF4-FFF2-40B4-BE49-F238E27FC236}">
                <a16:creationId xmlns:a16="http://schemas.microsoft.com/office/drawing/2014/main" id="{F9356300-D09E-A35C-320F-C0C43641FA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17725" y="2154238"/>
            <a:ext cx="15843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6391" name="Line 10">
            <a:extLst>
              <a:ext uri="{FF2B5EF4-FFF2-40B4-BE49-F238E27FC236}">
                <a16:creationId xmlns:a16="http://schemas.microsoft.com/office/drawing/2014/main" id="{9407FB05-309C-0B8A-87EC-C7AD08F9C3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1113" y="3235325"/>
            <a:ext cx="11525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6392" name="Line 14">
            <a:extLst>
              <a:ext uri="{FF2B5EF4-FFF2-40B4-BE49-F238E27FC236}">
                <a16:creationId xmlns:a16="http://schemas.microsoft.com/office/drawing/2014/main" id="{D98EA916-7697-89B5-45BC-05EA9DEF8C7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0750" y="5322888"/>
            <a:ext cx="14398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grpSp>
        <p:nvGrpSpPr>
          <p:cNvPr id="16393" name="Group 16">
            <a:extLst>
              <a:ext uri="{FF2B5EF4-FFF2-40B4-BE49-F238E27FC236}">
                <a16:creationId xmlns:a16="http://schemas.microsoft.com/office/drawing/2014/main" id="{D46B3B8A-EE06-11CA-B42F-DECBB3564512}"/>
              </a:ext>
            </a:extLst>
          </p:cNvPr>
          <p:cNvGrpSpPr>
            <a:grpSpLocks/>
          </p:cNvGrpSpPr>
          <p:nvPr/>
        </p:nvGrpSpPr>
        <p:grpSpPr bwMode="auto">
          <a:xfrm>
            <a:off x="822325" y="1938338"/>
            <a:ext cx="1152525" cy="504825"/>
            <a:chOff x="2154" y="3339"/>
            <a:chExt cx="726" cy="318"/>
          </a:xfrm>
        </p:grpSpPr>
        <p:sp>
          <p:nvSpPr>
            <p:cNvPr id="16409" name="Rectangle 13">
              <a:extLst>
                <a:ext uri="{FF2B5EF4-FFF2-40B4-BE49-F238E27FC236}">
                  <a16:creationId xmlns:a16="http://schemas.microsoft.com/office/drawing/2014/main" id="{31B10A43-DD60-EC1C-7303-9F69D0AF4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0" y="3339"/>
              <a:ext cx="680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FontTx/>
                <a:buNone/>
              </a:pPr>
              <a:r>
                <a:rPr lang="es-ES_tradnl" altLang="es-ES" sz="2800"/>
                <a:t>agua</a:t>
              </a:r>
              <a:endParaRPr lang="es-ES" altLang="es-ES"/>
            </a:p>
          </p:txBody>
        </p:sp>
        <p:sp>
          <p:nvSpPr>
            <p:cNvPr id="16410" name="Rectangle 15">
              <a:extLst>
                <a:ext uri="{FF2B5EF4-FFF2-40B4-BE49-F238E27FC236}">
                  <a16:creationId xmlns:a16="http://schemas.microsoft.com/office/drawing/2014/main" id="{07D8CBFB-C519-C301-6847-F1D002D6A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3339"/>
              <a:ext cx="726" cy="31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" altLang="es-ES" sz="1800"/>
            </a:p>
          </p:txBody>
        </p:sp>
      </p:grpSp>
      <p:grpSp>
        <p:nvGrpSpPr>
          <p:cNvPr id="16394" name="Group 29">
            <a:extLst>
              <a:ext uri="{FF2B5EF4-FFF2-40B4-BE49-F238E27FC236}">
                <a16:creationId xmlns:a16="http://schemas.microsoft.com/office/drawing/2014/main" id="{539308F8-FC54-ADE0-2FD8-020C9FC24AE4}"/>
              </a:ext>
            </a:extLst>
          </p:cNvPr>
          <p:cNvGrpSpPr>
            <a:grpSpLocks/>
          </p:cNvGrpSpPr>
          <p:nvPr/>
        </p:nvGrpSpPr>
        <p:grpSpPr bwMode="auto">
          <a:xfrm>
            <a:off x="534988" y="2946400"/>
            <a:ext cx="1873250" cy="504825"/>
            <a:chOff x="2154" y="3339"/>
            <a:chExt cx="726" cy="318"/>
          </a:xfrm>
        </p:grpSpPr>
        <p:sp>
          <p:nvSpPr>
            <p:cNvPr id="16407" name="Rectangle 30">
              <a:extLst>
                <a:ext uri="{FF2B5EF4-FFF2-40B4-BE49-F238E27FC236}">
                  <a16:creationId xmlns:a16="http://schemas.microsoft.com/office/drawing/2014/main" id="{21D46F5D-E3B9-84B4-75F2-89940F65C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0" y="3339"/>
              <a:ext cx="680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FontTx/>
                <a:buNone/>
              </a:pPr>
              <a:r>
                <a:rPr lang="es-ES_tradnl" altLang="es-ES" sz="2800"/>
                <a:t>ayudante</a:t>
              </a:r>
              <a:endParaRPr lang="es-ES" altLang="es-ES"/>
            </a:p>
          </p:txBody>
        </p:sp>
        <p:sp>
          <p:nvSpPr>
            <p:cNvPr id="16408" name="Rectangle 31">
              <a:extLst>
                <a:ext uri="{FF2B5EF4-FFF2-40B4-BE49-F238E27FC236}">
                  <a16:creationId xmlns:a16="http://schemas.microsoft.com/office/drawing/2014/main" id="{61CF7BDF-900C-1A7C-BA6D-13B5A62EC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3339"/>
              <a:ext cx="726" cy="31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" altLang="es-ES" sz="1800"/>
            </a:p>
          </p:txBody>
        </p:sp>
      </p:grpSp>
      <p:grpSp>
        <p:nvGrpSpPr>
          <p:cNvPr id="16395" name="Group 32">
            <a:extLst>
              <a:ext uri="{FF2B5EF4-FFF2-40B4-BE49-F238E27FC236}">
                <a16:creationId xmlns:a16="http://schemas.microsoft.com/office/drawing/2014/main" id="{09E3D654-824F-5832-3CF5-C2B340E9E312}"/>
              </a:ext>
            </a:extLst>
          </p:cNvPr>
          <p:cNvGrpSpPr>
            <a:grpSpLocks/>
          </p:cNvGrpSpPr>
          <p:nvPr/>
        </p:nvGrpSpPr>
        <p:grpSpPr bwMode="auto">
          <a:xfrm>
            <a:off x="1038225" y="5106988"/>
            <a:ext cx="792163" cy="504825"/>
            <a:chOff x="2154" y="3339"/>
            <a:chExt cx="726" cy="318"/>
          </a:xfrm>
        </p:grpSpPr>
        <p:sp>
          <p:nvSpPr>
            <p:cNvPr id="16405" name="Rectangle 33">
              <a:extLst>
                <a:ext uri="{FF2B5EF4-FFF2-40B4-BE49-F238E27FC236}">
                  <a16:creationId xmlns:a16="http://schemas.microsoft.com/office/drawing/2014/main" id="{BFA0B500-E0B0-B68F-95B0-850124074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0" y="3339"/>
              <a:ext cx="680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FontTx/>
                <a:buNone/>
              </a:pPr>
              <a:r>
                <a:rPr lang="es-ES_tradnl" altLang="es-ES" sz="2800"/>
                <a:t>las</a:t>
              </a:r>
              <a:endParaRPr lang="es-ES" altLang="es-ES"/>
            </a:p>
          </p:txBody>
        </p:sp>
        <p:sp>
          <p:nvSpPr>
            <p:cNvPr id="16406" name="Rectangle 34">
              <a:extLst>
                <a:ext uri="{FF2B5EF4-FFF2-40B4-BE49-F238E27FC236}">
                  <a16:creationId xmlns:a16="http://schemas.microsoft.com/office/drawing/2014/main" id="{0EAA6770-49D8-4FE5-6EBB-6F1F28346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3339"/>
              <a:ext cx="726" cy="31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" altLang="es-ES" sz="1800"/>
            </a:p>
          </p:txBody>
        </p:sp>
      </p:grpSp>
      <p:pic>
        <p:nvPicPr>
          <p:cNvPr id="16396" name="Picture 35" descr="pagina1">
            <a:extLst>
              <a:ext uri="{FF2B5EF4-FFF2-40B4-BE49-F238E27FC236}">
                <a16:creationId xmlns:a16="http://schemas.microsoft.com/office/drawing/2014/main" id="{77326E37-5F29-EDD7-B043-A5CB6C8C9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3" y="5106988"/>
            <a:ext cx="792162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7" name="Picture 36" descr="pagina2">
            <a:extLst>
              <a:ext uri="{FF2B5EF4-FFF2-40B4-BE49-F238E27FC236}">
                <a16:creationId xmlns:a16="http://schemas.microsoft.com/office/drawing/2014/main" id="{0C736730-410D-368A-90E3-2744F9322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38" y="5106988"/>
            <a:ext cx="79216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8" name="Picture 37" descr="pagina3">
            <a:extLst>
              <a:ext uri="{FF2B5EF4-FFF2-40B4-BE49-F238E27FC236}">
                <a16:creationId xmlns:a16="http://schemas.microsoft.com/office/drawing/2014/main" id="{2CE26AAB-EE07-B125-9AA2-A56820411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3" y="5035550"/>
            <a:ext cx="865187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9" name="Line 38">
            <a:extLst>
              <a:ext uri="{FF2B5EF4-FFF2-40B4-BE49-F238E27FC236}">
                <a16:creationId xmlns:a16="http://schemas.microsoft.com/office/drawing/2014/main" id="{4F02CF7B-2320-0145-6F0A-60AF0EEC06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0750" y="4170363"/>
            <a:ext cx="14398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grpSp>
        <p:nvGrpSpPr>
          <p:cNvPr id="16400" name="Group 39">
            <a:extLst>
              <a:ext uri="{FF2B5EF4-FFF2-40B4-BE49-F238E27FC236}">
                <a16:creationId xmlns:a16="http://schemas.microsoft.com/office/drawing/2014/main" id="{ADC135B2-D9F7-C5DB-8CB7-5D4BBDB4E1A8}"/>
              </a:ext>
            </a:extLst>
          </p:cNvPr>
          <p:cNvGrpSpPr>
            <a:grpSpLocks/>
          </p:cNvGrpSpPr>
          <p:nvPr/>
        </p:nvGrpSpPr>
        <p:grpSpPr bwMode="auto">
          <a:xfrm>
            <a:off x="822325" y="3954463"/>
            <a:ext cx="1223963" cy="504825"/>
            <a:chOff x="2154" y="3339"/>
            <a:chExt cx="726" cy="318"/>
          </a:xfrm>
        </p:grpSpPr>
        <p:sp>
          <p:nvSpPr>
            <p:cNvPr id="16403" name="Rectangle 40">
              <a:extLst>
                <a:ext uri="{FF2B5EF4-FFF2-40B4-BE49-F238E27FC236}">
                  <a16:creationId xmlns:a16="http://schemas.microsoft.com/office/drawing/2014/main" id="{2C7058A8-A37D-B77B-177A-B9B297F25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0" y="3339"/>
              <a:ext cx="680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FontTx/>
                <a:buNone/>
              </a:pPr>
              <a:r>
                <a:rPr lang="es-ES_tradnl" altLang="es-ES" sz="2800"/>
                <a:t>cosa</a:t>
              </a:r>
              <a:endParaRPr lang="es-ES" altLang="es-ES"/>
            </a:p>
          </p:txBody>
        </p:sp>
        <p:sp>
          <p:nvSpPr>
            <p:cNvPr id="16404" name="Rectangle 41">
              <a:extLst>
                <a:ext uri="{FF2B5EF4-FFF2-40B4-BE49-F238E27FC236}">
                  <a16:creationId xmlns:a16="http://schemas.microsoft.com/office/drawing/2014/main" id="{C11F71E6-A4D0-68F5-40F3-03BC11447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3339"/>
              <a:ext cx="726" cy="31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" altLang="es-ES" sz="1800"/>
            </a:p>
          </p:txBody>
        </p:sp>
      </p:grpSp>
      <p:pic>
        <p:nvPicPr>
          <p:cNvPr id="16401" name="Picture 43" descr="pagina2">
            <a:extLst>
              <a:ext uri="{FF2B5EF4-FFF2-40B4-BE49-F238E27FC236}">
                <a16:creationId xmlns:a16="http://schemas.microsoft.com/office/drawing/2014/main" id="{C147808C-349F-D865-706E-76FFC9D60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3954463"/>
            <a:ext cx="79216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2" name="Text Box 45">
            <a:extLst>
              <a:ext uri="{FF2B5EF4-FFF2-40B4-BE49-F238E27FC236}">
                <a16:creationId xmlns:a16="http://schemas.microsoft.com/office/drawing/2014/main" id="{ED4C1E48-E8C2-5517-E307-F2E8216EC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50" y="5681663"/>
            <a:ext cx="863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_tradnl" altLang="es-ES" sz="2800"/>
              <a:t>. . .</a:t>
            </a:r>
            <a:endParaRPr lang="es-ES" altLang="es-ES" sz="2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2EE8C95-2291-2B5C-2078-EC7BDC01E4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s-ES" dirty="0"/>
              <a:t>Buscador de Internet</a:t>
            </a:r>
            <a:br>
              <a:rPr lang="es-ES_tradnl" altLang="es-ES" dirty="0"/>
            </a:br>
            <a:r>
              <a:rPr lang="es-ES_tradnl" altLang="es-ES" sz="3600" dirty="0"/>
              <a:t>Opción 1: Páginas → Palabras</a:t>
            </a:r>
            <a:endParaRPr lang="es-ES" altLang="es-ES" dirty="0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ECDE4D0-5A2C-7264-8714-19CD7B887D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ES_tradnl" altLang="es-ES" dirty="0"/>
              <a:t>Supongamos una red de 100.000 ordenadores a 3 GHz con 16 núcleos.</a:t>
            </a:r>
          </a:p>
          <a:p>
            <a:pPr eaLnBrk="1" hangingPunct="1"/>
            <a:r>
              <a:rPr lang="es-ES_tradnl" altLang="es-ES" dirty="0"/>
              <a:t>Supongamos que cada página tiene 100 palabras, de 8 letras cada una y en cada letra se tarda 2 ciclos de reloj. Tenemos 60 billones de páginas.</a:t>
            </a:r>
          </a:p>
          <a:p>
            <a:pPr eaLnBrk="1" hangingPunct="1"/>
            <a:r>
              <a:rPr lang="es-ES_tradnl" altLang="es-ES" sz="3600" dirty="0"/>
              <a:t>¡¡El recorrido de todas las páginas tardaría 20 segundos!!</a:t>
            </a:r>
            <a:endParaRPr lang="es-ES" altLang="es-E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102719E1-A727-DA14-3FEB-ED698959E2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s-ES"/>
              <a:t>Buscador de Internet</a:t>
            </a:r>
            <a:br>
              <a:rPr lang="es-ES_tradnl" altLang="es-ES"/>
            </a:br>
            <a:r>
              <a:rPr lang="es-ES_tradnl" altLang="es-ES" sz="3600"/>
              <a:t>Opción 2: Palabras → Páginas</a:t>
            </a:r>
            <a:endParaRPr lang="es-ES" altLang="es-E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A95B3CE8-4C7E-B125-2144-F181CC6F09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406900"/>
          </a:xfrm>
        </p:spPr>
        <p:txBody>
          <a:bodyPr/>
          <a:lstStyle/>
          <a:p>
            <a:pPr eaLnBrk="1" hangingPunct="1"/>
            <a:r>
              <a:rPr lang="es-ES_tradnl" altLang="es-ES" dirty="0"/>
              <a:t>Supongamos 1 solo ordenador a 3 GHz con 1 núcleo.</a:t>
            </a:r>
          </a:p>
          <a:p>
            <a:pPr eaLnBrk="1" hangingPunct="1"/>
            <a:r>
              <a:rPr lang="es-ES_tradnl" altLang="es-ES" dirty="0"/>
              <a:t>Supongamos que cada página tiene 100 palabras y un total de 600 billones de palabras en un array ordenado. Hacemos una búsqueda binaria = log </a:t>
            </a:r>
            <a:r>
              <a:rPr lang="es-ES_tradnl" altLang="es-ES" baseline="-25000" dirty="0"/>
              <a:t>2</a:t>
            </a:r>
            <a:r>
              <a:rPr lang="es-ES_tradnl" altLang="es-ES" dirty="0"/>
              <a:t> n.</a:t>
            </a:r>
          </a:p>
          <a:p>
            <a:pPr eaLnBrk="1" hangingPunct="1"/>
            <a:r>
              <a:rPr lang="es-ES_tradnl" altLang="es-ES" sz="3600" dirty="0"/>
              <a:t>¡¡¡La búsqueda se resuelve en 0,0004 ms!!! (49·8·2 ciclos de reloj)</a:t>
            </a:r>
            <a:endParaRPr lang="es-ES" altLang="es-E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71457C93-4889-91F1-7A33-C79BD87399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pPr eaLnBrk="1" hangingPunct="1"/>
            <a:r>
              <a:rPr lang="es-ES_tradnl" altLang="es-ES" sz="3800"/>
              <a:t>Planificador de rutas</a:t>
            </a:r>
            <a:endParaRPr lang="es-ES_tradnl" altLang="es-ES"/>
          </a:p>
        </p:txBody>
      </p:sp>
      <p:pic>
        <p:nvPicPr>
          <p:cNvPr id="19459" name="Picture 4" descr="D:\Mis documentos\Dropbox\A.E.D. 1-17-18\mapa1.png">
            <a:extLst>
              <a:ext uri="{FF2B5EF4-FFF2-40B4-BE49-F238E27FC236}">
                <a16:creationId xmlns:a16="http://schemas.microsoft.com/office/drawing/2014/main" id="{33D14809-9A82-C07E-F6EF-908C78221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84213"/>
            <a:ext cx="7743825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9" descr="D:\Mis documentos\Dropbox\A.E.D. 1-17-18\mapa2.png">
            <a:extLst>
              <a:ext uri="{FF2B5EF4-FFF2-40B4-BE49-F238E27FC236}">
                <a16:creationId xmlns:a16="http://schemas.microsoft.com/office/drawing/2014/main" id="{C0FC31BD-615D-AA5D-56B3-7C1884C46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684213"/>
            <a:ext cx="7713662" cy="608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">
            <a:extLst>
              <a:ext uri="{FF2B5EF4-FFF2-40B4-BE49-F238E27FC236}">
                <a16:creationId xmlns:a16="http://schemas.microsoft.com/office/drawing/2014/main" id="{46943E32-48F2-3A16-82C0-472EC5924B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pPr eaLnBrk="1" hangingPunct="1"/>
            <a:r>
              <a:rPr lang="es-ES_tradnl" altLang="es-ES" sz="3800"/>
              <a:t>Planificador de rutas</a:t>
            </a:r>
            <a:endParaRPr lang="es-ES_tradnl" altLang="es-ES"/>
          </a:p>
        </p:txBody>
      </p:sp>
      <p:grpSp>
        <p:nvGrpSpPr>
          <p:cNvPr id="86019" name="Group 3">
            <a:extLst>
              <a:ext uri="{FF2B5EF4-FFF2-40B4-BE49-F238E27FC236}">
                <a16:creationId xmlns:a16="http://schemas.microsoft.com/office/drawing/2014/main" id="{DB19457F-568B-8A13-9AF6-D324E86DE96B}"/>
              </a:ext>
            </a:extLst>
          </p:cNvPr>
          <p:cNvGrpSpPr>
            <a:grpSpLocks/>
          </p:cNvGrpSpPr>
          <p:nvPr/>
        </p:nvGrpSpPr>
        <p:grpSpPr bwMode="auto">
          <a:xfrm>
            <a:off x="1392238" y="2054225"/>
            <a:ext cx="1981200" cy="1139825"/>
            <a:chOff x="2119" y="3231"/>
            <a:chExt cx="1248" cy="718"/>
          </a:xfrm>
        </p:grpSpPr>
        <p:sp>
          <p:nvSpPr>
            <p:cNvPr id="20485" name="Text Box 4">
              <a:extLst>
                <a:ext uri="{FF2B5EF4-FFF2-40B4-BE49-F238E27FC236}">
                  <a16:creationId xmlns:a16="http://schemas.microsoft.com/office/drawing/2014/main" id="{D5E33F75-73FE-2966-46A0-5713F017B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9" y="3553"/>
              <a:ext cx="1248" cy="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s-ES_tradnl" altLang="es-ES" sz="2200" b="1"/>
                <a:t>Calcular</a:t>
              </a:r>
              <a:br>
                <a:rPr lang="es-ES_tradnl" altLang="es-ES" sz="2200" b="1"/>
              </a:br>
              <a:r>
                <a:rPr lang="es-ES_tradnl" altLang="es-ES" sz="2200" b="1"/>
                <a:t>ruta</a:t>
              </a:r>
              <a:endParaRPr lang="es-ES_tradnl" altLang="es-E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0486" name="Group 5">
              <a:extLst>
                <a:ext uri="{FF2B5EF4-FFF2-40B4-BE49-F238E27FC236}">
                  <a16:creationId xmlns:a16="http://schemas.microsoft.com/office/drawing/2014/main" id="{FAEBEB7B-C2B6-4C29-682E-4A67BEE1A2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" y="3231"/>
              <a:ext cx="436" cy="637"/>
              <a:chOff x="2743" y="3231"/>
              <a:chExt cx="436" cy="637"/>
            </a:xfrm>
          </p:grpSpPr>
          <p:sp>
            <p:nvSpPr>
              <p:cNvPr id="20487" name="AutoShape 6">
                <a:extLst>
                  <a:ext uri="{FF2B5EF4-FFF2-40B4-BE49-F238E27FC236}">
                    <a16:creationId xmlns:a16="http://schemas.microsoft.com/office/drawing/2014/main" id="{792EE12B-5EF1-ABDC-3DFC-BF0CF6A203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3" y="3231"/>
                <a:ext cx="363" cy="317"/>
              </a:xfrm>
              <a:prstGeom prst="irregularSeal2">
                <a:avLst/>
              </a:prstGeom>
              <a:solidFill>
                <a:srgbClr val="FF3300">
                  <a:alpha val="47058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s-ES" altLang="es-ES" sz="1800"/>
              </a:p>
            </p:txBody>
          </p:sp>
          <p:sp>
            <p:nvSpPr>
              <p:cNvPr id="20488" name="AutoShape 7">
                <a:extLst>
                  <a:ext uri="{FF2B5EF4-FFF2-40B4-BE49-F238E27FC236}">
                    <a16:creationId xmlns:a16="http://schemas.microsoft.com/office/drawing/2014/main" id="{69C3547E-67FC-9EEC-FEC5-AE28B14E4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59334">
                <a:off x="2843" y="3388"/>
                <a:ext cx="336" cy="480"/>
              </a:xfrm>
              <a:prstGeom prst="upArrow">
                <a:avLst>
                  <a:gd name="adj1" fmla="val 29250"/>
                  <a:gd name="adj2" fmla="val 88042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s-ES" altLang="es-ES" sz="180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6" descr="D:\Mis documentos\Dropbox\A.E.D. 1-17-18\mapa3.png">
            <a:extLst>
              <a:ext uri="{FF2B5EF4-FFF2-40B4-BE49-F238E27FC236}">
                <a16:creationId xmlns:a16="http://schemas.microsoft.com/office/drawing/2014/main" id="{55200216-43E8-4904-2C0C-2281C507C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701675"/>
            <a:ext cx="7713662" cy="608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2">
            <a:extLst>
              <a:ext uri="{FF2B5EF4-FFF2-40B4-BE49-F238E27FC236}">
                <a16:creationId xmlns:a16="http://schemas.microsoft.com/office/drawing/2014/main" id="{C66986BF-1D97-BF60-4BF4-D133827247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pPr eaLnBrk="1" hangingPunct="1"/>
            <a:r>
              <a:rPr lang="es-ES_tradnl" altLang="es-ES" sz="3800"/>
              <a:t>Planificador de rutas</a:t>
            </a:r>
            <a:endParaRPr lang="es-ES_tradnl" altLang="es-ES"/>
          </a:p>
        </p:txBody>
      </p:sp>
      <p:sp>
        <p:nvSpPr>
          <p:cNvPr id="21508" name="Rectangle 9">
            <a:extLst>
              <a:ext uri="{FF2B5EF4-FFF2-40B4-BE49-F238E27FC236}">
                <a16:creationId xmlns:a16="http://schemas.microsoft.com/office/drawing/2014/main" id="{2E2C9690-78B6-B495-1EEA-3F36B0CE4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1475" y="5116513"/>
            <a:ext cx="3386138" cy="776287"/>
          </a:xfrm>
          <a:prstGeom prst="rect">
            <a:avLst/>
          </a:prstGeom>
          <a:solidFill>
            <a:srgbClr val="F8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sp>
        <p:nvSpPr>
          <p:cNvPr id="21509" name="Rectangle 10">
            <a:extLst>
              <a:ext uri="{FF2B5EF4-FFF2-40B4-BE49-F238E27FC236}">
                <a16:creationId xmlns:a16="http://schemas.microsoft.com/office/drawing/2014/main" id="{E28BB01B-5602-2DCA-2CE6-3ED4667BA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150" y="5116513"/>
            <a:ext cx="3252788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s-ES_tradnl" altLang="es-ES" sz="3600" dirty="0"/>
              <a:t>En solo 2,76 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E7D0636-852D-94D4-F0A5-EA0E7C2B2B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838200"/>
          </a:xfrm>
        </p:spPr>
        <p:txBody>
          <a:bodyPr/>
          <a:lstStyle/>
          <a:p>
            <a:pPr eaLnBrk="1" hangingPunct="1"/>
            <a:r>
              <a:rPr lang="es-ES_tradnl" altLang="es-ES" sz="3800"/>
              <a:t>Planificador de rutas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C0B4B3A-3EAC-DE01-89E4-693CCBA604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ES_tradnl" altLang="es-ES"/>
              <a:t>¿Cómo representar la información (lugares y carreteras)?</a:t>
            </a:r>
          </a:p>
          <a:p>
            <a:pPr eaLnBrk="1" hangingPunct="1"/>
            <a:endParaRPr lang="es-ES_tradnl" altLang="es-ES"/>
          </a:p>
          <a:p>
            <a:pPr eaLnBrk="1" hangingPunct="1"/>
            <a:r>
              <a:rPr lang="es-ES_tradnl" altLang="es-ES"/>
              <a:t>¿Cómo calcular el camino más corto entre dos lugares?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12A6E3CC-E745-E143-4797-D85B355CB2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838200"/>
          </a:xfrm>
        </p:spPr>
        <p:txBody>
          <a:bodyPr/>
          <a:lstStyle/>
          <a:p>
            <a:pPr eaLnBrk="1" hangingPunct="1"/>
            <a:r>
              <a:rPr lang="es-ES_tradnl" altLang="es-ES" sz="3800"/>
              <a:t>Planificador de rutas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25DFF87-4B2A-90BB-9FF9-BB832CFBC1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692150"/>
            <a:ext cx="7772400" cy="1828800"/>
          </a:xfrm>
        </p:spPr>
        <p:txBody>
          <a:bodyPr/>
          <a:lstStyle/>
          <a:p>
            <a:pPr eaLnBrk="1" hangingPunct="1"/>
            <a:r>
              <a:rPr lang="es-ES_tradnl" altLang="es-ES"/>
              <a:t>Representación mediante un </a:t>
            </a:r>
            <a:r>
              <a:rPr lang="es-ES_tradnl" altLang="es-ES" b="1"/>
              <a:t>grafo</a:t>
            </a:r>
            <a:r>
              <a:rPr lang="es-ES_tradnl" altLang="es-ES"/>
              <a:t>:</a:t>
            </a:r>
          </a:p>
          <a:p>
            <a:pPr lvl="1" eaLnBrk="1" hangingPunct="1"/>
            <a:r>
              <a:rPr lang="es-ES_tradnl" altLang="es-ES"/>
              <a:t>Lugares = nodos.</a:t>
            </a:r>
          </a:p>
          <a:p>
            <a:pPr lvl="1" eaLnBrk="1" hangingPunct="1"/>
            <a:r>
              <a:rPr lang="es-ES_tradnl" altLang="es-ES"/>
              <a:t>Carreteras = arcos entre nodos.</a:t>
            </a:r>
          </a:p>
        </p:txBody>
      </p:sp>
      <p:graphicFrame>
        <p:nvGraphicFramePr>
          <p:cNvPr id="23556" name="Object 4">
            <a:extLst>
              <a:ext uri="{FF2B5EF4-FFF2-40B4-BE49-F238E27FC236}">
                <a16:creationId xmlns:a16="http://schemas.microsoft.com/office/drawing/2014/main" id="{11F7EF87-8151-ED6B-7B4E-FB362C742C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2349500"/>
          <a:ext cx="6629400" cy="423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3133725" imgH="2000250" progId="CorelDraw.Gráfico.9">
                  <p:embed/>
                </p:oleObj>
              </mc:Choice>
              <mc:Fallback>
                <p:oleObj name="CorelDRAW" r:id="rId2" imgW="3133725" imgH="2000250" progId="CorelDraw.Gráfico.9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349500"/>
                        <a:ext cx="6629400" cy="423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2A066E09-70A3-096B-9172-8C15184D02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s-ES" sz="4000"/>
              <a:t>Problemas, programas, algoritmos y estructuras de datos</a:t>
            </a:r>
            <a:endParaRPr lang="es-ES" altLang="es-ES" sz="400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70661AC-C4C6-0ABF-F08E-57A871268F8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4221163"/>
            <a:ext cx="8497888" cy="24479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ES" altLang="es-ES" sz="2400" b="1" dirty="0"/>
              <a:t>Problema:</a:t>
            </a:r>
            <a:r>
              <a:rPr lang="es-ES" altLang="es-ES" sz="2400" dirty="0"/>
              <a:t> Conjunto de hechos o circunstancias que dificultan la consecución de algún fin.</a:t>
            </a:r>
          </a:p>
          <a:p>
            <a:pPr eaLnBrk="1" hangingPunct="1">
              <a:lnSpc>
                <a:spcPct val="90000"/>
              </a:lnSpc>
            </a:pPr>
            <a:r>
              <a:rPr lang="es-ES_tradnl" altLang="es-ES" sz="2400" b="1" dirty="0"/>
              <a:t>Algoritmo:</a:t>
            </a:r>
            <a:r>
              <a:rPr lang="es-ES_tradnl" altLang="es-ES" sz="2400" dirty="0"/>
              <a:t> Conjunto de reglas finito e </a:t>
            </a:r>
            <a:r>
              <a:rPr lang="es-ES_tradnl" altLang="es-ES" sz="2400" dirty="0" err="1"/>
              <a:t>inambiguo</a:t>
            </a:r>
            <a:r>
              <a:rPr lang="es-ES_tradnl" altLang="es-ES" sz="2400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s-ES_tradnl" altLang="es-ES" sz="2400" b="1" dirty="0"/>
              <a:t>Estructura de datos:</a:t>
            </a:r>
            <a:r>
              <a:rPr lang="es-ES_tradnl" altLang="es-ES" sz="2400" dirty="0"/>
              <a:t> Disposición en memoria de la información.</a:t>
            </a:r>
          </a:p>
          <a:p>
            <a:pPr eaLnBrk="1" hangingPunct="1">
              <a:lnSpc>
                <a:spcPct val="90000"/>
              </a:lnSpc>
            </a:pPr>
            <a:r>
              <a:rPr lang="es-ES_tradnl" altLang="es-ES" sz="2400" b="1" dirty="0"/>
              <a:t>Programa:</a:t>
            </a:r>
            <a:r>
              <a:rPr lang="es-ES_tradnl" altLang="es-ES" sz="2400" dirty="0"/>
              <a:t> Algoritmos + Estructuras de datos.</a:t>
            </a:r>
            <a:endParaRPr lang="es-ES" altLang="es-ES" sz="2400" dirty="0"/>
          </a:p>
        </p:txBody>
      </p:sp>
      <p:sp>
        <p:nvSpPr>
          <p:cNvPr id="5124" name="AutoShape 4">
            <a:extLst>
              <a:ext uri="{FF2B5EF4-FFF2-40B4-BE49-F238E27FC236}">
                <a16:creationId xmlns:a16="http://schemas.microsoft.com/office/drawing/2014/main" id="{5E4AD2CE-8FE0-1300-6936-24F651D2D612}"/>
              </a:ext>
            </a:extLst>
          </p:cNvPr>
          <p:cNvSpPr>
            <a:spLocks noChangeArrowheads="1"/>
          </p:cNvSpPr>
          <p:nvPr/>
        </p:nvSpPr>
        <p:spPr bwMode="auto">
          <a:xfrm rot="1030276">
            <a:off x="265113" y="1531938"/>
            <a:ext cx="3168650" cy="2519362"/>
          </a:xfrm>
          <a:prstGeom prst="irregularSeal2">
            <a:avLst/>
          </a:prstGeom>
          <a:gradFill rotWithShape="1">
            <a:gsLst>
              <a:gs pos="0">
                <a:srgbClr val="F8FF63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s-ES_tradnl" altLang="es-ES" sz="1800"/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99501D7D-58BC-74AE-EAF5-88F292946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565400"/>
            <a:ext cx="23764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_tradnl" altLang="es-ES" sz="2800" b="1"/>
              <a:t>PROBLEMA</a:t>
            </a:r>
            <a:endParaRPr lang="es-ES" altLang="es-ES" sz="2800" b="1"/>
          </a:p>
        </p:txBody>
      </p:sp>
      <p:sp>
        <p:nvSpPr>
          <p:cNvPr id="5126" name="Line 6">
            <a:extLst>
              <a:ext uri="{FF2B5EF4-FFF2-40B4-BE49-F238E27FC236}">
                <a16:creationId xmlns:a16="http://schemas.microsoft.com/office/drawing/2014/main" id="{B55A2899-B66A-8102-8F02-346656ACC9E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2781300"/>
            <a:ext cx="23050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pic>
        <p:nvPicPr>
          <p:cNvPr id="5127" name="Picture 14">
            <a:extLst>
              <a:ext uri="{FF2B5EF4-FFF2-40B4-BE49-F238E27FC236}">
                <a16:creationId xmlns:a16="http://schemas.microsoft.com/office/drawing/2014/main" id="{CB3EE37E-53D5-72E6-DF27-1B926DA3AB7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0425" y="1773238"/>
            <a:ext cx="3086100" cy="2224087"/>
          </a:xfrm>
          <a:noFill/>
        </p:spPr>
      </p:pic>
      <p:sp>
        <p:nvSpPr>
          <p:cNvPr id="5128" name="Text Box 16">
            <a:extLst>
              <a:ext uri="{FF2B5EF4-FFF2-40B4-BE49-F238E27FC236}">
                <a16:creationId xmlns:a16="http://schemas.microsoft.com/office/drawing/2014/main" id="{52CC78D0-C815-468F-43FC-200850C9A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2565400"/>
            <a:ext cx="23764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_tradnl" altLang="es-ES" sz="2800" b="1">
                <a:solidFill>
                  <a:schemeClr val="bg1"/>
                </a:solidFill>
              </a:rPr>
              <a:t>PROGRAMA</a:t>
            </a:r>
            <a:endParaRPr lang="es-ES" altLang="es-ES" sz="2800" b="1">
              <a:solidFill>
                <a:schemeClr val="bg1"/>
              </a:solidFill>
            </a:endParaRPr>
          </a:p>
        </p:txBody>
      </p:sp>
      <p:sp>
        <p:nvSpPr>
          <p:cNvPr id="5129" name="Text Box 17">
            <a:extLst>
              <a:ext uri="{FF2B5EF4-FFF2-40B4-BE49-F238E27FC236}">
                <a16:creationId xmlns:a16="http://schemas.microsoft.com/office/drawing/2014/main" id="{09807299-D485-3A9C-97B4-2F2CFA482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1844675"/>
            <a:ext cx="23764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_tradnl" altLang="es-ES" sz="2800" b="1"/>
              <a:t>Algoritmos</a:t>
            </a:r>
            <a:br>
              <a:rPr lang="es-ES_tradnl" altLang="es-ES" sz="2800" b="1"/>
            </a:br>
            <a:r>
              <a:rPr lang="es-ES_tradnl" altLang="es-ES" sz="2800" b="1"/>
              <a:t>+</a:t>
            </a:r>
            <a:endParaRPr lang="es-ES" altLang="es-ES" sz="2800" b="1"/>
          </a:p>
        </p:txBody>
      </p:sp>
      <p:sp>
        <p:nvSpPr>
          <p:cNvPr id="5130" name="Text Box 18">
            <a:extLst>
              <a:ext uri="{FF2B5EF4-FFF2-40B4-BE49-F238E27FC236}">
                <a16:creationId xmlns:a16="http://schemas.microsoft.com/office/drawing/2014/main" id="{EA285ED8-AB93-ADE0-D64E-FB47D0276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2852738"/>
            <a:ext cx="23764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_tradnl" altLang="es-ES" sz="2800" b="1"/>
              <a:t>Estructuras de datos</a:t>
            </a:r>
            <a:endParaRPr lang="es-ES" altLang="es-ES" sz="28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EFE2959-BE86-D374-4A12-72FDEE25C3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838200"/>
          </a:xfrm>
        </p:spPr>
        <p:txBody>
          <a:bodyPr/>
          <a:lstStyle/>
          <a:p>
            <a:pPr eaLnBrk="1" hangingPunct="1"/>
            <a:r>
              <a:rPr lang="es-ES_tradnl" altLang="es-ES" sz="3800"/>
              <a:t>Planificador de rutas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2CE5AD57-6427-B0BB-BFFE-6B5043D7A9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965200"/>
            <a:ext cx="8001000" cy="5207000"/>
          </a:xfrm>
        </p:spPr>
        <p:txBody>
          <a:bodyPr/>
          <a:lstStyle/>
          <a:p>
            <a:pPr eaLnBrk="1" hangingPunct="1"/>
            <a:r>
              <a:rPr lang="es-ES_tradnl" altLang="es-ES"/>
              <a:t>¿Cómo calcular los caminos mínimos en el mapa?</a:t>
            </a:r>
          </a:p>
          <a:p>
            <a:pPr eaLnBrk="1" hangingPunct="1"/>
            <a:r>
              <a:rPr lang="es-ES_tradnl" altLang="es-ES"/>
              <a:t>Fuerza bruta: empezar por Murcia y probar todos los caminos hasta llegar.</a:t>
            </a:r>
          </a:p>
          <a:p>
            <a:pPr eaLnBrk="1" hangingPunct="1"/>
            <a:r>
              <a:rPr lang="es-ES_tradnl" altLang="es-ES"/>
              <a:t>Supongamos que limitamos a 20 ciudades, existiendo 6 caminos por ciudad.</a:t>
            </a:r>
          </a:p>
          <a:p>
            <a:pPr eaLnBrk="1" hangingPunct="1"/>
            <a:r>
              <a:rPr lang="es-ES_tradnl" altLang="es-ES"/>
              <a:t>¡¡Existen 95 billones de caminos!!</a:t>
            </a:r>
          </a:p>
          <a:p>
            <a:pPr eaLnBrk="1" hangingPunct="1"/>
            <a:r>
              <a:rPr lang="es-ES_tradnl" altLang="es-ES"/>
              <a:t>Algoritmo de Dijkstra: solo necesitaría 400 pasos.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06F1E-E96D-8BF9-5196-351B67F02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13BB512-7061-72B5-B1CD-367AEBF91A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838200"/>
          </a:xfrm>
        </p:spPr>
        <p:txBody>
          <a:bodyPr/>
          <a:lstStyle/>
          <a:p>
            <a:pPr eaLnBrk="1" hangingPunct="1"/>
            <a:r>
              <a:rPr lang="es-ES_tradnl" altLang="es-ES" sz="3800" dirty="0"/>
              <a:t>Reto </a:t>
            </a:r>
            <a:r>
              <a:rPr lang="es-ES_tradnl" altLang="es-ES" sz="3800" dirty="0" err="1"/>
              <a:t>Hard</a:t>
            </a:r>
            <a:r>
              <a:rPr lang="es-ES_tradnl" altLang="es-ES" sz="3800" dirty="0"/>
              <a:t> de Grafos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0F003E2-009B-5CB9-C093-A48EB41D8F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066800"/>
            <a:ext cx="8001000" cy="4065917"/>
          </a:xfrm>
        </p:spPr>
        <p:txBody>
          <a:bodyPr/>
          <a:lstStyle/>
          <a:p>
            <a:pPr eaLnBrk="1" hangingPunct="1"/>
            <a:r>
              <a:rPr lang="es-ES_tradnl" altLang="es-ES" b="1" dirty="0"/>
              <a:t>OMP'16 – D: </a:t>
            </a:r>
            <a:r>
              <a:rPr lang="es-ES_tradnl" altLang="es-ES" b="1" dirty="0" err="1"/>
              <a:t>Dijkstractions</a:t>
            </a:r>
            <a:endParaRPr lang="es-ES_tradnl" altLang="es-ES" b="1" dirty="0"/>
          </a:p>
          <a:p>
            <a:pPr eaLnBrk="1" hangingPunct="1"/>
            <a:r>
              <a:rPr lang="es-ES" noProof="0" dirty="0"/>
              <a:t>¿Qué pasa si el coste de un camino con aristas (</a:t>
            </a:r>
            <a:r>
              <a:rPr lang="es-ES" i="1" noProof="0" dirty="0"/>
              <a:t>a</a:t>
            </a:r>
            <a:r>
              <a:rPr lang="es-ES" noProof="0" dirty="0"/>
              <a:t>, </a:t>
            </a:r>
            <a:r>
              <a:rPr lang="es-ES" i="1" noProof="0" dirty="0"/>
              <a:t>b</a:t>
            </a:r>
            <a:r>
              <a:rPr lang="es-ES" noProof="0" dirty="0"/>
              <a:t>, </a:t>
            </a:r>
            <a:r>
              <a:rPr lang="es-ES" i="1" noProof="0" dirty="0"/>
              <a:t>c, d</a:t>
            </a:r>
            <a:r>
              <a:rPr lang="es-ES" noProof="0" dirty="0"/>
              <a:t>...) fuera la exponenciación sucesiva: </a:t>
            </a:r>
            <a:r>
              <a:rPr lang="es-ES" i="1" noProof="0" dirty="0" err="1"/>
              <a:t>a</a:t>
            </a:r>
            <a:r>
              <a:rPr lang="es-ES" i="1" baseline="30000" noProof="0" dirty="0" err="1"/>
              <a:t>b</a:t>
            </a:r>
            <a:r>
              <a:rPr lang="es-ES" i="1" baseline="50000" noProof="0" dirty="0" err="1"/>
              <a:t>c</a:t>
            </a:r>
            <a:r>
              <a:rPr lang="es-ES" i="1" baseline="80000" noProof="0" dirty="0" err="1"/>
              <a:t>d</a:t>
            </a:r>
            <a:r>
              <a:rPr lang="es-ES" baseline="80000" noProof="0" dirty="0"/>
              <a:t>... </a:t>
            </a:r>
            <a:r>
              <a:rPr lang="es-ES" noProof="0" dirty="0"/>
              <a:t>?</a:t>
            </a:r>
            <a:endParaRPr lang="es-ES" baseline="30000" noProof="0" dirty="0"/>
          </a:p>
          <a:p>
            <a:pPr eaLnBrk="1" hangingPunct="1"/>
            <a:r>
              <a:rPr lang="es-ES" noProof="0" dirty="0"/>
              <a:t>Reto con comodines:</a:t>
            </a:r>
          </a:p>
          <a:p>
            <a:pPr lvl="1" eaLnBrk="1" hangingPunct="1"/>
            <a:r>
              <a:rPr lang="es-ES" noProof="0" dirty="0"/>
              <a:t>Un 10 en el tema 4.</a:t>
            </a:r>
          </a:p>
          <a:p>
            <a:pPr lvl="1" eaLnBrk="1" hangingPunct="1"/>
            <a:r>
              <a:rPr lang="es-ES" noProof="0" dirty="0"/>
              <a:t>Más 4 comodines.</a:t>
            </a:r>
          </a:p>
        </p:txBody>
      </p:sp>
    </p:spTree>
    <p:extLst>
      <p:ext uri="{BB962C8B-B14F-4D97-AF65-F5344CB8AC3E}">
        <p14:creationId xmlns:p14="http://schemas.microsoft.com/office/powerpoint/2010/main" val="518849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5DD08EA3-CAAA-5FCB-D0DE-4FCF5E55A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981075"/>
          </a:xfrm>
        </p:spPr>
        <p:txBody>
          <a:bodyPr/>
          <a:lstStyle/>
          <a:p>
            <a:pPr eaLnBrk="1" hangingPunct="1"/>
            <a:r>
              <a:rPr lang="es-ES_tradnl" altLang="es-ES" sz="4000" dirty="0"/>
              <a:t>Conclusiones y consejos</a:t>
            </a:r>
            <a:endParaRPr lang="es-ES" altLang="es-ES" sz="4000" dirty="0"/>
          </a:p>
        </p:txBody>
      </p:sp>
      <p:sp>
        <p:nvSpPr>
          <p:cNvPr id="41987" name="Rectangle 4">
            <a:extLst>
              <a:ext uri="{FF2B5EF4-FFF2-40B4-BE49-F238E27FC236}">
                <a16:creationId xmlns:a16="http://schemas.microsoft.com/office/drawing/2014/main" id="{B6B464C7-F644-D597-BED2-F10991A50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751" y="888742"/>
            <a:ext cx="8497887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33400" indent="-533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077913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s-ES_tradnl" altLang="es-ES" sz="3400" dirty="0"/>
              <a:t>No empezar tecleando código como locos.</a:t>
            </a:r>
          </a:p>
          <a:p>
            <a:pPr eaLnBrk="1" hangingPunct="1">
              <a:buFontTx/>
              <a:buAutoNum type="arabicPeriod"/>
            </a:pPr>
            <a:r>
              <a:rPr lang="es-ES_tradnl" altLang="es-ES" sz="3400" dirty="0"/>
              <a:t>No reinventar la rueda.</a:t>
            </a:r>
          </a:p>
          <a:p>
            <a:pPr eaLnBrk="1" hangingPunct="1">
              <a:buFontTx/>
              <a:buAutoNum type="arabicPeriod"/>
            </a:pPr>
            <a:r>
              <a:rPr lang="es-ES_tradnl" altLang="es-ES" sz="3400" dirty="0"/>
              <a:t>Lo bueno si rápido, dos veces bueno.</a:t>
            </a:r>
          </a:p>
          <a:p>
            <a:pPr eaLnBrk="1" hangingPunct="1">
              <a:buFontTx/>
              <a:buAutoNum type="arabicPeriod"/>
            </a:pPr>
            <a:r>
              <a:rPr lang="es-ES_tradnl" altLang="es-ES" sz="3400" dirty="0"/>
              <a:t>El principio KISS.</a:t>
            </a:r>
          </a:p>
          <a:p>
            <a:pPr eaLnBrk="1" hangingPunct="1">
              <a:buFontTx/>
              <a:buAutoNum type="arabicPeriod"/>
            </a:pPr>
            <a:r>
              <a:rPr lang="es-ES_tradnl" altLang="es-ES" sz="3400" dirty="0"/>
              <a:t>“</a:t>
            </a:r>
            <a:r>
              <a:rPr lang="es-ES" altLang="es-ES" sz="3400" dirty="0"/>
              <a:t>El que lee mucho y anda mucho, ve mucho y sabe mucho”, Miguel de Cervantes.</a:t>
            </a:r>
            <a:endParaRPr lang="es-ES_tradnl" altLang="es-ES" sz="3400" dirty="0"/>
          </a:p>
        </p:txBody>
      </p:sp>
      <p:pic>
        <p:nvPicPr>
          <p:cNvPr id="3" name="Imagen 2" descr="Un hombre sentado frente a una computadora&#10;&#10;Descripción generada automáticamente">
            <a:extLst>
              <a:ext uri="{FF2B5EF4-FFF2-40B4-BE49-F238E27FC236}">
                <a16:creationId xmlns:a16="http://schemas.microsoft.com/office/drawing/2014/main" id="{0EC2CF58-F22D-5239-5C89-9C5BF9D0A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2" y="2023055"/>
            <a:ext cx="5990416" cy="4144921"/>
          </a:xfrm>
          <a:prstGeom prst="rect">
            <a:avLst/>
          </a:prstGeom>
        </p:spPr>
      </p:pic>
      <p:pic>
        <p:nvPicPr>
          <p:cNvPr id="5" name="Imagen 4" descr="Un hombre sentado en una bicicleta&#10;&#10;Descripción generada automáticamente">
            <a:extLst>
              <a:ext uri="{FF2B5EF4-FFF2-40B4-BE49-F238E27FC236}">
                <a16:creationId xmlns:a16="http://schemas.microsoft.com/office/drawing/2014/main" id="{6BBBB552-E3B0-3A3A-14B6-B69D57550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35" y="2658540"/>
            <a:ext cx="6614329" cy="3720560"/>
          </a:xfrm>
          <a:prstGeom prst="rect">
            <a:avLst/>
          </a:prstGeom>
        </p:spPr>
      </p:pic>
      <p:pic>
        <p:nvPicPr>
          <p:cNvPr id="7" name="Imagen 6" descr="Imagen de la pantalla de un video juego de un carro&#10;&#10;Descripción generada automáticamente con confianza baja">
            <a:extLst>
              <a:ext uri="{FF2B5EF4-FFF2-40B4-BE49-F238E27FC236}">
                <a16:creationId xmlns:a16="http://schemas.microsoft.com/office/drawing/2014/main" id="{7871FE98-834F-73E1-680B-E10018470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1" y="3304155"/>
            <a:ext cx="5990415" cy="3369608"/>
          </a:xfrm>
          <a:prstGeom prst="rect">
            <a:avLst/>
          </a:prstGeom>
        </p:spPr>
      </p:pic>
      <p:pic>
        <p:nvPicPr>
          <p:cNvPr id="9" name="Imagen 8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523E0587-26E1-0CF7-3A34-2B046F8D3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2" y="851978"/>
            <a:ext cx="7912971" cy="43069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361339E-93B3-A6B0-960B-3531E3FBE32E}"/>
              </a:ext>
            </a:extLst>
          </p:cNvPr>
          <p:cNvSpPr txBox="1"/>
          <p:nvPr/>
        </p:nvSpPr>
        <p:spPr>
          <a:xfrm>
            <a:off x="118798" y="5250154"/>
            <a:ext cx="2113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FF0000"/>
                </a:solidFill>
                <a:latin typeface="Arial Black" panose="020B0A04020102020204" pitchFamily="34" charset="0"/>
              </a:rPr>
              <a:t>KEEP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A35C04-74C2-20E6-B325-B0EB45E2A7B3}"/>
              </a:ext>
            </a:extLst>
          </p:cNvPr>
          <p:cNvSpPr txBox="1"/>
          <p:nvPr/>
        </p:nvSpPr>
        <p:spPr>
          <a:xfrm>
            <a:off x="2269584" y="5250153"/>
            <a:ext cx="9690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FF0000"/>
                </a:solidFill>
                <a:latin typeface="Arial Black" panose="020B0A04020102020204" pitchFamily="34" charset="0"/>
              </a:rPr>
              <a:t>IT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5F7A7F-2827-391D-0482-D65512267637}"/>
              </a:ext>
            </a:extLst>
          </p:cNvPr>
          <p:cNvSpPr txBox="1"/>
          <p:nvPr/>
        </p:nvSpPr>
        <p:spPr>
          <a:xfrm>
            <a:off x="3275932" y="5214967"/>
            <a:ext cx="28155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FF0000"/>
                </a:solidFill>
                <a:latin typeface="Arial Black" panose="020B0A04020102020204" pitchFamily="34" charset="0"/>
              </a:rPr>
              <a:t>SIMPLE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A2F4034-CE7C-DDF7-32D0-8082D3F8A895}"/>
              </a:ext>
            </a:extLst>
          </p:cNvPr>
          <p:cNvSpPr txBox="1"/>
          <p:nvPr/>
        </p:nvSpPr>
        <p:spPr>
          <a:xfrm>
            <a:off x="5790903" y="5193459"/>
            <a:ext cx="31801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FF0000"/>
                </a:solidFill>
                <a:latin typeface="Arial Black" panose="020B0A04020102020204" pitchFamily="34" charset="0"/>
              </a:rPr>
              <a:t>, STUPID!</a:t>
            </a:r>
          </a:p>
        </p:txBody>
      </p:sp>
      <p:pic>
        <p:nvPicPr>
          <p:cNvPr id="15" name="Imagen 14" descr="Imagen que contiene cara, sostener&#10;&#10;Descripción generada automáticamente">
            <a:extLst>
              <a:ext uri="{FF2B5EF4-FFF2-40B4-BE49-F238E27FC236}">
                <a16:creationId xmlns:a16="http://schemas.microsoft.com/office/drawing/2014/main" id="{1254DAD9-733A-19EF-C462-E94154FD1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184" y="795906"/>
            <a:ext cx="3235628" cy="32356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CEE8B695-AA73-25FD-7D15-427D859316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68275"/>
            <a:ext cx="8229600" cy="1189038"/>
          </a:xfrm>
        </p:spPr>
        <p:txBody>
          <a:bodyPr/>
          <a:lstStyle/>
          <a:p>
            <a:pPr eaLnBrk="1" hangingPunct="1"/>
            <a:r>
              <a:rPr lang="es-ES_tradnl" altLang="es-ES" sz="4800"/>
              <a:t>Ejercicios para casa</a:t>
            </a:r>
            <a:endParaRPr lang="es-ES" altLang="es-ES" sz="4800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76544DF5-3993-DA8D-C28C-5E022AE87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266825"/>
            <a:ext cx="6410325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_tradnl" altLang="es-ES" sz="2800" dirty="0"/>
              <a:t>Leer el capítulo 1, y las secciones 2.1 y 2.2 del texto guía.</a:t>
            </a:r>
          </a:p>
          <a:p>
            <a:pPr eaLnBrk="1" hangingPunct="1"/>
            <a:r>
              <a:rPr lang="es-ES_tradnl" altLang="es-ES" sz="2800" dirty="0"/>
              <a:t>Preparar un resumen en un folio por las dos caras (una cap. 1 y otra para 2.1 y 2.2), </a:t>
            </a:r>
            <a:r>
              <a:rPr lang="es-ES_tradnl" altLang="es-ES" sz="2800" b="1" dirty="0"/>
              <a:t>ESCRITO A MANO</a:t>
            </a:r>
            <a:r>
              <a:rPr lang="es-ES_tradnl" altLang="es-ES" sz="2800" dirty="0"/>
              <a:t>.</a:t>
            </a:r>
          </a:p>
          <a:p>
            <a:pPr eaLnBrk="1" hangingPunct="1"/>
            <a:r>
              <a:rPr lang="es-ES_tradnl" altLang="es-ES" sz="2800" dirty="0"/>
              <a:t>Entregar la semana que viene, escaneado en el AV.</a:t>
            </a:r>
          </a:p>
        </p:txBody>
      </p:sp>
      <p:pic>
        <p:nvPicPr>
          <p:cNvPr id="43012" name="Picture 4" descr="vol1">
            <a:extLst>
              <a:ext uri="{FF2B5EF4-FFF2-40B4-BE49-F238E27FC236}">
                <a16:creationId xmlns:a16="http://schemas.microsoft.com/office/drawing/2014/main" id="{A7050637-4D3F-CDEC-602E-21FEE017917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19925" y="1477963"/>
            <a:ext cx="1814513" cy="2519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3" name="Rectangle 5">
            <a:extLst>
              <a:ext uri="{FF2B5EF4-FFF2-40B4-BE49-F238E27FC236}">
                <a16:creationId xmlns:a16="http://schemas.microsoft.com/office/drawing/2014/main" id="{905F85B9-23CB-6372-D856-13ACB7001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3" y="4768850"/>
            <a:ext cx="8443912" cy="15097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ES" sz="2000" dirty="0">
                <a:solidFill>
                  <a:srgbClr val="0000FF"/>
                </a:solidFill>
                <a:latin typeface="MV Boli" panose="02000500030200090000" pitchFamily="2" charset="0"/>
              </a:rPr>
              <a:t>Nombre del alumno, AED1, Grupo 2, </a:t>
            </a:r>
            <a:r>
              <a:rPr lang="es-ES" altLang="es-ES" sz="2000" dirty="0" err="1">
                <a:solidFill>
                  <a:srgbClr val="0000FF"/>
                </a:solidFill>
                <a:latin typeface="MV Boli" panose="02000500030200090000" pitchFamily="2" charset="0"/>
              </a:rPr>
              <a:t>Cap</a:t>
            </a:r>
            <a:r>
              <a:rPr lang="es-ES" altLang="es-ES" sz="2000" dirty="0">
                <a:solidFill>
                  <a:srgbClr val="0000FF"/>
                </a:solidFill>
                <a:latin typeface="MV Boli" panose="02000500030200090000" pitchFamily="2" charset="0"/>
              </a:rPr>
              <a:t> 1, Fecha (horas estimadas)</a:t>
            </a:r>
          </a:p>
        </p:txBody>
      </p:sp>
      <p:sp>
        <p:nvSpPr>
          <p:cNvPr id="43014" name="Rectangle 6">
            <a:extLst>
              <a:ext uri="{FF2B5EF4-FFF2-40B4-BE49-F238E27FC236}">
                <a16:creationId xmlns:a16="http://schemas.microsoft.com/office/drawing/2014/main" id="{089F108F-1F93-491A-3DE3-93D3357A4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13" y="6175375"/>
            <a:ext cx="8677275" cy="17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CD520AAD-D628-9178-28EA-BB08E93CA0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268413"/>
          </a:xfrm>
        </p:spPr>
        <p:txBody>
          <a:bodyPr/>
          <a:lstStyle/>
          <a:p>
            <a:pPr eaLnBrk="1" hangingPunct="1"/>
            <a:r>
              <a:rPr lang="es-ES_tradnl" altLang="es-ES" sz="3800"/>
              <a:t>Resolución de problemas</a:t>
            </a:r>
            <a:endParaRPr lang="es-ES" altLang="es-ES" sz="3800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0FB1DB56-4531-43FC-749C-BBE305B76D9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00075" y="1125538"/>
            <a:ext cx="8231188" cy="518318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s-ES_tradnl" altLang="es-ES"/>
              <a:t>¿Cómo resuelve un problema de programación un ingeniero?</a:t>
            </a:r>
          </a:p>
          <a:p>
            <a:pPr eaLnBrk="1" hangingPunct="1"/>
            <a:endParaRPr lang="es-ES_tradnl" altLang="es-ES"/>
          </a:p>
          <a:p>
            <a:pPr eaLnBrk="1" hangingPunct="1">
              <a:buFontTx/>
              <a:buNone/>
            </a:pPr>
            <a:r>
              <a:rPr lang="es-ES_tradnl" altLang="es-ES"/>
              <a:t>		A) Tecleando código en una máquina.</a:t>
            </a:r>
          </a:p>
          <a:p>
            <a:pPr eaLnBrk="1" hangingPunct="1"/>
            <a:endParaRPr lang="es-ES_tradnl" altLang="es-ES"/>
          </a:p>
          <a:p>
            <a:pPr eaLnBrk="1" hangingPunct="1">
              <a:buFontTx/>
              <a:buNone/>
            </a:pPr>
            <a:r>
              <a:rPr lang="es-ES_tradnl" altLang="es-ES"/>
              <a:t>		B) Siguiendo un proceso metódico.</a:t>
            </a:r>
            <a:endParaRPr lang="es-ES" altLang="es-ES"/>
          </a:p>
        </p:txBody>
      </p:sp>
      <p:sp>
        <p:nvSpPr>
          <p:cNvPr id="57351" name="AutoShape 7">
            <a:extLst>
              <a:ext uri="{FF2B5EF4-FFF2-40B4-BE49-F238E27FC236}">
                <a16:creationId xmlns:a16="http://schemas.microsoft.com/office/drawing/2014/main" id="{F3935F36-5E42-C554-7620-34F1310D1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50" y="3878263"/>
            <a:ext cx="1254125" cy="744537"/>
          </a:xfrm>
          <a:prstGeom prst="rightArrow">
            <a:avLst>
              <a:gd name="adj1" fmla="val 32620"/>
              <a:gd name="adj2" fmla="val 62901"/>
            </a:avLst>
          </a:prstGeom>
          <a:solidFill>
            <a:srgbClr val="FF0000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81320" dir="3080412" algn="ctr" rotWithShape="0">
              <a:schemeClr val="tx1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6E4CA3F-74B5-77D3-CB92-06C238CFCC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9113" y="0"/>
            <a:ext cx="8229600" cy="836613"/>
          </a:xfrm>
        </p:spPr>
        <p:txBody>
          <a:bodyPr/>
          <a:lstStyle/>
          <a:p>
            <a:pPr eaLnBrk="1" hangingPunct="1"/>
            <a:r>
              <a:rPr lang="es-ES_tradnl" altLang="es-ES" sz="3800"/>
              <a:t>Resolución de problemas</a:t>
            </a:r>
            <a:endParaRPr lang="es-ES" altLang="es-ES" sz="3800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523C3B50-4348-2697-AF3E-6732F3472B7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628775"/>
            <a:ext cx="4464050" cy="4752975"/>
          </a:xfrm>
        </p:spPr>
        <p:txBody>
          <a:bodyPr/>
          <a:lstStyle/>
          <a:p>
            <a:pPr marL="365125" indent="-365125" eaLnBrk="1" hangingPunct="1">
              <a:buFontTx/>
              <a:buAutoNum type="arabicPeriod"/>
            </a:pPr>
            <a:r>
              <a:rPr lang="es-ES_tradnl" altLang="es-ES" sz="2800"/>
              <a:t>Estudio de viabilidad, análisis del terreno, requisitos pedidos, etc.</a:t>
            </a:r>
          </a:p>
          <a:p>
            <a:pPr marL="365125" indent="-365125" eaLnBrk="1" hangingPunct="1">
              <a:buFontTx/>
              <a:buAutoNum type="arabicPeriod"/>
            </a:pPr>
            <a:r>
              <a:rPr lang="es-ES_tradnl" altLang="es-ES" sz="2800"/>
              <a:t>Diseñar los planos del puente y asignar los materiales.</a:t>
            </a:r>
          </a:p>
          <a:p>
            <a:pPr marL="365125" indent="-365125" eaLnBrk="1" hangingPunct="1">
              <a:buFontTx/>
              <a:buAutoNum type="arabicPeriod"/>
            </a:pPr>
            <a:r>
              <a:rPr lang="es-ES_tradnl" altLang="es-ES" sz="2800"/>
              <a:t>Poner los ladrillos de acuerdo con los planos.</a:t>
            </a:r>
          </a:p>
          <a:p>
            <a:pPr marL="365125" indent="-365125" eaLnBrk="1" hangingPunct="1">
              <a:buFontTx/>
              <a:buAutoNum type="arabicPeriod"/>
            </a:pPr>
            <a:r>
              <a:rPr lang="es-ES_tradnl" altLang="es-ES" sz="2800"/>
              <a:t>Supervisión técnica del puente.</a:t>
            </a:r>
            <a:endParaRPr lang="es-ES" altLang="es-ES" sz="2800"/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8454D019-E65F-2222-B33C-2747B6691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08050"/>
            <a:ext cx="864235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5125" indent="-3651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s-ES_tradnl" altLang="es-ES" sz="3400"/>
              <a:t>¿Cómo construye un puente un arquitecto?</a:t>
            </a:r>
            <a:endParaRPr lang="es-ES" altLang="es-ES" sz="3400"/>
          </a:p>
        </p:txBody>
      </p:sp>
      <p:sp>
        <p:nvSpPr>
          <p:cNvPr id="58373" name="Line 5">
            <a:extLst>
              <a:ext uri="{FF2B5EF4-FFF2-40B4-BE49-F238E27FC236}">
                <a16:creationId xmlns:a16="http://schemas.microsoft.com/office/drawing/2014/main" id="{4565FDD0-D6D9-D84E-094C-F5FF63BE149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5738" y="2133600"/>
            <a:ext cx="158432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58374" name="Text Box 6">
            <a:extLst>
              <a:ext uri="{FF2B5EF4-FFF2-40B4-BE49-F238E27FC236}">
                <a16:creationId xmlns:a16="http://schemas.microsoft.com/office/drawing/2014/main" id="{D6F65A5B-D5C5-7182-7372-719515F62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1628775"/>
            <a:ext cx="29527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5125" indent="-3651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_tradnl" altLang="es-ES"/>
              <a:t>1.</a:t>
            </a:r>
            <a:r>
              <a:rPr lang="es-ES_tradnl" altLang="es-ES" b="1"/>
              <a:t> Análisis </a:t>
            </a:r>
            <a:r>
              <a:rPr lang="es-ES_tradnl" altLang="es-ES"/>
              <a:t>del problema</a:t>
            </a:r>
            <a:endParaRPr lang="es-ES" altLang="es-ES"/>
          </a:p>
        </p:txBody>
      </p:sp>
      <p:sp>
        <p:nvSpPr>
          <p:cNvPr id="58375" name="Line 7">
            <a:extLst>
              <a:ext uri="{FF2B5EF4-FFF2-40B4-BE49-F238E27FC236}">
                <a16:creationId xmlns:a16="http://schemas.microsoft.com/office/drawing/2014/main" id="{6CC5DCDF-6A22-AE30-B37E-2AFDAAFDF5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4663" y="3355975"/>
            <a:ext cx="1223962" cy="15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58376" name="Text Box 8">
            <a:extLst>
              <a:ext uri="{FF2B5EF4-FFF2-40B4-BE49-F238E27FC236}">
                <a16:creationId xmlns:a16="http://schemas.microsoft.com/office/drawing/2014/main" id="{8C2083BB-6459-3C98-E00D-96534ABEE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2708275"/>
            <a:ext cx="295275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5125" indent="-3651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_tradnl" altLang="es-ES"/>
              <a:t>2. </a:t>
            </a:r>
            <a:r>
              <a:rPr lang="es-ES_tradnl" altLang="es-ES" b="1"/>
              <a:t>Diseño</a:t>
            </a:r>
            <a:r>
              <a:rPr lang="es-ES_tradnl" altLang="es-ES"/>
              <a:t> del programa (alg. y estr.)</a:t>
            </a:r>
            <a:endParaRPr lang="es-ES" altLang="es-ES"/>
          </a:p>
        </p:txBody>
      </p:sp>
      <p:sp>
        <p:nvSpPr>
          <p:cNvPr id="58377" name="Line 9">
            <a:extLst>
              <a:ext uri="{FF2B5EF4-FFF2-40B4-BE49-F238E27FC236}">
                <a16:creationId xmlns:a16="http://schemas.microsoft.com/office/drawing/2014/main" id="{BDA8B638-AD4E-0E35-758A-844A25AB2C2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1638" y="4797425"/>
            <a:ext cx="122396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58378" name="Text Box 10">
            <a:extLst>
              <a:ext uri="{FF2B5EF4-FFF2-40B4-BE49-F238E27FC236}">
                <a16:creationId xmlns:a16="http://schemas.microsoft.com/office/drawing/2014/main" id="{5D7DFAF6-A8AF-6B5D-D3E9-66FDD6F5E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088" y="4292600"/>
            <a:ext cx="374491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5125" indent="-3651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_tradnl" altLang="es-ES"/>
              <a:t>3. </a:t>
            </a:r>
            <a:r>
              <a:rPr lang="es-ES_tradnl" altLang="es-ES" b="1"/>
              <a:t>Implementación</a:t>
            </a:r>
            <a:r>
              <a:rPr lang="es-ES_tradnl" altLang="es-ES"/>
              <a:t> (programación)</a:t>
            </a:r>
            <a:endParaRPr lang="es-ES" altLang="es-ES"/>
          </a:p>
        </p:txBody>
      </p:sp>
      <p:sp>
        <p:nvSpPr>
          <p:cNvPr id="58379" name="Line 11">
            <a:extLst>
              <a:ext uri="{FF2B5EF4-FFF2-40B4-BE49-F238E27FC236}">
                <a16:creationId xmlns:a16="http://schemas.microsoft.com/office/drawing/2014/main" id="{D0B5F812-B7DF-9D10-81BB-920DE76C51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1275" y="5876925"/>
            <a:ext cx="158432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58380" name="Text Box 12">
            <a:extLst>
              <a:ext uri="{FF2B5EF4-FFF2-40B4-BE49-F238E27FC236}">
                <a16:creationId xmlns:a16="http://schemas.microsoft.com/office/drawing/2014/main" id="{E7EF4157-AF88-D824-29FE-4715DE859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088" y="5445125"/>
            <a:ext cx="374491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5125" indent="-3651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_tradnl" altLang="es-ES"/>
              <a:t>4. </a:t>
            </a:r>
            <a:r>
              <a:rPr lang="es-ES_tradnl" altLang="es-ES" b="1"/>
              <a:t>Verificación</a:t>
            </a:r>
            <a:r>
              <a:rPr lang="es-ES_tradnl" altLang="es-ES"/>
              <a:t> y pruebas</a:t>
            </a:r>
            <a:endParaRPr lang="es-ES" altLang="es-ES"/>
          </a:p>
        </p:txBody>
      </p:sp>
      <p:sp>
        <p:nvSpPr>
          <p:cNvPr id="58381" name="Text Box 13">
            <a:extLst>
              <a:ext uri="{FF2B5EF4-FFF2-40B4-BE49-F238E27FC236}">
                <a16:creationId xmlns:a16="http://schemas.microsoft.com/office/drawing/2014/main" id="{885BA862-D6BF-40D2-1B56-B2F775DEE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08050"/>
            <a:ext cx="8569325" cy="64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_tradnl" altLang="es-ES" sz="3600"/>
              <a:t>ARQUITECTO		INFORMÁTICO</a:t>
            </a:r>
            <a:endParaRPr lang="es-ES" altLang="es-ES" sz="3600"/>
          </a:p>
        </p:txBody>
      </p:sp>
      <p:sp>
        <p:nvSpPr>
          <p:cNvPr id="58382" name="Line 14">
            <a:extLst>
              <a:ext uri="{FF2B5EF4-FFF2-40B4-BE49-F238E27FC236}">
                <a16:creationId xmlns:a16="http://schemas.microsoft.com/office/drawing/2014/main" id="{01C09CA2-F2C8-7096-7FAF-60A1DE2086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1557338"/>
            <a:ext cx="37433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58383" name="Line 15">
            <a:extLst>
              <a:ext uri="{FF2B5EF4-FFF2-40B4-BE49-F238E27FC236}">
                <a16:creationId xmlns:a16="http://schemas.microsoft.com/office/drawing/2014/main" id="{B40A21E8-6225-EB5D-9914-10F03CB289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6825" y="1557338"/>
            <a:ext cx="37433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4" grpId="0"/>
      <p:bldP spid="58376" grpId="0"/>
      <p:bldP spid="58378" grpId="0"/>
      <p:bldP spid="58380" grpId="0"/>
      <p:bldP spid="5838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1C061619-E011-8B03-B030-FC258D2345C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628775"/>
            <a:ext cx="4464050" cy="4752975"/>
          </a:xfrm>
        </p:spPr>
        <p:txBody>
          <a:bodyPr/>
          <a:lstStyle/>
          <a:p>
            <a:pPr marL="365125" indent="-365125" eaLnBrk="1" hangingPunct="1">
              <a:buFontTx/>
              <a:buAutoNum type="arabicPeriod"/>
            </a:pPr>
            <a:r>
              <a:rPr lang="es-ES_tradnl" altLang="es-ES" sz="3600"/>
              <a:t>Observación.</a:t>
            </a:r>
          </a:p>
          <a:p>
            <a:pPr marL="365125" indent="-365125" eaLnBrk="1" hangingPunct="1">
              <a:buFontTx/>
              <a:buAutoNum type="arabicPeriod"/>
            </a:pPr>
            <a:endParaRPr lang="es-ES_tradnl" altLang="es-ES" sz="3600"/>
          </a:p>
          <a:p>
            <a:pPr marL="365125" indent="-365125" eaLnBrk="1" hangingPunct="1">
              <a:buFontTx/>
              <a:buAutoNum type="arabicPeriod"/>
            </a:pPr>
            <a:r>
              <a:rPr lang="es-ES_tradnl" altLang="es-ES" sz="3600"/>
              <a:t>Hipótesis.</a:t>
            </a:r>
          </a:p>
          <a:p>
            <a:pPr marL="365125" indent="-365125" eaLnBrk="1" hangingPunct="1">
              <a:buFontTx/>
              <a:buAutoNum type="arabicPeriod"/>
            </a:pPr>
            <a:endParaRPr lang="es-ES_tradnl" altLang="es-ES" sz="3600"/>
          </a:p>
          <a:p>
            <a:pPr marL="365125" indent="-365125" eaLnBrk="1" hangingPunct="1">
              <a:buFontTx/>
              <a:buAutoNum type="arabicPeriod"/>
            </a:pPr>
            <a:r>
              <a:rPr lang="es-ES_tradnl" altLang="es-ES" sz="3600"/>
              <a:t>Experimentación.</a:t>
            </a:r>
          </a:p>
          <a:p>
            <a:pPr marL="365125" indent="-365125" eaLnBrk="1" hangingPunct="1">
              <a:buFontTx/>
              <a:buAutoNum type="arabicPeriod"/>
            </a:pPr>
            <a:endParaRPr lang="es-ES_tradnl" altLang="es-ES" sz="3600"/>
          </a:p>
          <a:p>
            <a:pPr marL="365125" indent="-365125" eaLnBrk="1" hangingPunct="1">
              <a:buFontTx/>
              <a:buAutoNum type="arabicPeriod"/>
            </a:pPr>
            <a:r>
              <a:rPr lang="es-ES_tradnl" altLang="es-ES" sz="3600"/>
              <a:t>Verificación.</a:t>
            </a:r>
            <a:endParaRPr lang="es-ES" altLang="es-ES" sz="3600"/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5AF1F438-AC18-80C0-2381-F7660137C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25513"/>
            <a:ext cx="864235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5125" indent="-3651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_tradnl" altLang="es-ES" sz="2800" b="1"/>
              <a:t>MÉTODO CIENTÍFICO</a:t>
            </a:r>
            <a:r>
              <a:rPr lang="es-ES_tradnl" altLang="es-ES" sz="2800"/>
              <a:t>		</a:t>
            </a:r>
            <a:r>
              <a:rPr lang="es-ES_tradnl" altLang="es-ES" sz="2800" b="1"/>
              <a:t>INFORMÁTICO</a:t>
            </a:r>
            <a:endParaRPr lang="es-ES" altLang="es-ES" sz="3400" b="1"/>
          </a:p>
        </p:txBody>
      </p:sp>
      <p:sp>
        <p:nvSpPr>
          <p:cNvPr id="71684" name="Line 4">
            <a:extLst>
              <a:ext uri="{FF2B5EF4-FFF2-40B4-BE49-F238E27FC236}">
                <a16:creationId xmlns:a16="http://schemas.microsoft.com/office/drawing/2014/main" id="{5A974314-E474-F388-25E7-D761C172E5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2825" y="1951038"/>
            <a:ext cx="18446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40965" name="Text Box 5">
            <a:extLst>
              <a:ext uri="{FF2B5EF4-FFF2-40B4-BE49-F238E27FC236}">
                <a16:creationId xmlns:a16="http://schemas.microsoft.com/office/drawing/2014/main" id="{CAD7C473-3FF1-C6E0-B8ED-B9F60CD93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1628775"/>
            <a:ext cx="29527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5125" indent="-3651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_tradnl" altLang="es-ES"/>
              <a:t>1.</a:t>
            </a:r>
            <a:r>
              <a:rPr lang="es-ES_tradnl" altLang="es-ES" b="1"/>
              <a:t> Análisis </a:t>
            </a:r>
            <a:r>
              <a:rPr lang="es-ES_tradnl" altLang="es-ES"/>
              <a:t>del problema</a:t>
            </a:r>
            <a:endParaRPr lang="es-ES" altLang="es-ES"/>
          </a:p>
        </p:txBody>
      </p:sp>
      <p:sp>
        <p:nvSpPr>
          <p:cNvPr id="71686" name="Line 6">
            <a:extLst>
              <a:ext uri="{FF2B5EF4-FFF2-40B4-BE49-F238E27FC236}">
                <a16:creationId xmlns:a16="http://schemas.microsoft.com/office/drawing/2014/main" id="{ADB1B5F1-EB6E-FD02-DDE3-473929AB038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0988" y="3265488"/>
            <a:ext cx="2595562" cy="15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40967" name="Text Box 7">
            <a:extLst>
              <a:ext uri="{FF2B5EF4-FFF2-40B4-BE49-F238E27FC236}">
                <a16:creationId xmlns:a16="http://schemas.microsoft.com/office/drawing/2014/main" id="{2453D4A8-E235-364D-AA3C-53BA9C0AF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2708275"/>
            <a:ext cx="295275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5125" indent="-3651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_tradnl" altLang="es-ES"/>
              <a:t>2. </a:t>
            </a:r>
            <a:r>
              <a:rPr lang="es-ES_tradnl" altLang="es-ES" b="1"/>
              <a:t>Diseño</a:t>
            </a:r>
            <a:r>
              <a:rPr lang="es-ES_tradnl" altLang="es-ES"/>
              <a:t> del programa (alg. y estr.)</a:t>
            </a:r>
            <a:endParaRPr lang="es-ES" altLang="es-ES"/>
          </a:p>
        </p:txBody>
      </p:sp>
      <p:sp>
        <p:nvSpPr>
          <p:cNvPr id="71688" name="Line 8">
            <a:extLst>
              <a:ext uri="{FF2B5EF4-FFF2-40B4-BE49-F238E27FC236}">
                <a16:creationId xmlns:a16="http://schemas.microsoft.com/office/drawing/2014/main" id="{9CF51DC2-984A-F7FC-D4A9-BAF10162B5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3713" y="4598988"/>
            <a:ext cx="10858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40969" name="Text Box 9">
            <a:extLst>
              <a:ext uri="{FF2B5EF4-FFF2-40B4-BE49-F238E27FC236}">
                <a16:creationId xmlns:a16="http://schemas.microsoft.com/office/drawing/2014/main" id="{9055EEFA-545E-C1FF-69D9-8BB2DD4E1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088" y="4292600"/>
            <a:ext cx="374491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5125" indent="-3651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_tradnl" altLang="es-ES"/>
              <a:t>3. </a:t>
            </a:r>
            <a:r>
              <a:rPr lang="es-ES_tradnl" altLang="es-ES" b="1"/>
              <a:t>Implementación</a:t>
            </a:r>
            <a:r>
              <a:rPr lang="es-ES_tradnl" altLang="es-ES"/>
              <a:t> (programación)</a:t>
            </a:r>
            <a:endParaRPr lang="es-ES" altLang="es-ES"/>
          </a:p>
        </p:txBody>
      </p:sp>
      <p:sp>
        <p:nvSpPr>
          <p:cNvPr id="71690" name="Line 10">
            <a:extLst>
              <a:ext uri="{FF2B5EF4-FFF2-40B4-BE49-F238E27FC236}">
                <a16:creationId xmlns:a16="http://schemas.microsoft.com/office/drawing/2014/main" id="{9151630C-2FA2-CAFD-FB7B-EA7DBA3378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8038" y="5876925"/>
            <a:ext cx="19494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40971" name="Text Box 11">
            <a:extLst>
              <a:ext uri="{FF2B5EF4-FFF2-40B4-BE49-F238E27FC236}">
                <a16:creationId xmlns:a16="http://schemas.microsoft.com/office/drawing/2014/main" id="{74DCF287-675F-DFDA-5134-072CE1DB1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088" y="5445125"/>
            <a:ext cx="374491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5125" indent="-3651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_tradnl" altLang="es-ES"/>
              <a:t>4. </a:t>
            </a:r>
            <a:r>
              <a:rPr lang="es-ES_tradnl" altLang="es-ES" b="1"/>
              <a:t>Verificación</a:t>
            </a:r>
            <a:r>
              <a:rPr lang="es-ES_tradnl" altLang="es-ES"/>
              <a:t> y pruebas</a:t>
            </a:r>
            <a:endParaRPr lang="es-ES" altLang="es-ES"/>
          </a:p>
        </p:txBody>
      </p:sp>
      <p:sp>
        <p:nvSpPr>
          <p:cNvPr id="40972" name="Line 12">
            <a:extLst>
              <a:ext uri="{FF2B5EF4-FFF2-40B4-BE49-F238E27FC236}">
                <a16:creationId xmlns:a16="http://schemas.microsoft.com/office/drawing/2014/main" id="{7A1A6934-5A5C-B235-2EB7-7327A68183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1557338"/>
            <a:ext cx="37433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40973" name="Line 13">
            <a:extLst>
              <a:ext uri="{FF2B5EF4-FFF2-40B4-BE49-F238E27FC236}">
                <a16:creationId xmlns:a16="http://schemas.microsoft.com/office/drawing/2014/main" id="{0EF10D45-8A24-AB64-A2C2-AE42393B9D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6825" y="1557338"/>
            <a:ext cx="37433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40974" name="Rectangle 14">
            <a:extLst>
              <a:ext uri="{FF2B5EF4-FFF2-40B4-BE49-F238E27FC236}">
                <a16:creationId xmlns:a16="http://schemas.microsoft.com/office/drawing/2014/main" id="{BFB8D0DB-806C-E3B6-C34F-C5963586A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0"/>
            <a:ext cx="82296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s-ES" sz="3800">
                <a:solidFill>
                  <a:schemeClr val="tx2"/>
                </a:solidFill>
              </a:rPr>
              <a:t>Resolución de problemas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0C92DD7-BC2F-7E9D-C606-FE8E3A66F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3500438"/>
            <a:ext cx="1366837" cy="576262"/>
          </a:xfrm>
          <a:prstGeom prst="rect">
            <a:avLst/>
          </a:prstGeom>
          <a:gradFill rotWithShape="1">
            <a:gsLst>
              <a:gs pos="0">
                <a:srgbClr val="FF3300"/>
              </a:gs>
              <a:gs pos="100000">
                <a:srgbClr val="FF99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4CAC9031-8B5F-E3D3-18EE-1C4B8FB870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7988300" cy="1439863"/>
          </a:xfrm>
        </p:spPr>
        <p:txBody>
          <a:bodyPr/>
          <a:lstStyle/>
          <a:p>
            <a:pPr eaLnBrk="1" hangingPunct="1"/>
            <a:r>
              <a:rPr lang="es-ES_tradnl" altLang="es-ES" sz="4800"/>
              <a:t>Evolución e historia de la programación</a:t>
            </a:r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1497B231-6679-F6A5-A31F-828E33C09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2492375"/>
            <a:ext cx="2952750" cy="2709351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s-ES_tradnl" altLang="es-ES" sz="2400" dirty="0"/>
              <a:t>Lenguajes</a:t>
            </a:r>
          </a:p>
          <a:p>
            <a:pPr marL="0" indent="0" algn="ctr" eaLnBrk="1" hangingPunct="1">
              <a:buFontTx/>
              <a:buNone/>
            </a:pPr>
            <a:r>
              <a:rPr lang="es-ES_tradnl" altLang="es-ES" sz="2400" dirty="0"/>
              <a:t>de bajo nivel</a:t>
            </a:r>
          </a:p>
          <a:p>
            <a:pPr marL="0" indent="0" eaLnBrk="1" hangingPunct="1">
              <a:buFontTx/>
              <a:buNone/>
            </a:pPr>
            <a:endParaRPr lang="es-ES_tradnl" altLang="es-ES" sz="2400" dirty="0"/>
          </a:p>
          <a:p>
            <a:pPr marL="0" indent="0" eaLnBrk="1" hangingPunct="1">
              <a:buFontTx/>
              <a:buNone/>
            </a:pPr>
            <a:endParaRPr lang="es-ES_tradnl" altLang="es-ES" sz="2400" dirty="0"/>
          </a:p>
          <a:p>
            <a:pPr marL="0" indent="0" algn="ctr" eaLnBrk="1" hangingPunct="1">
              <a:buFontTx/>
              <a:buNone/>
            </a:pPr>
            <a:r>
              <a:rPr lang="es-ES_tradnl" altLang="es-ES" sz="2400" dirty="0"/>
              <a:t>(Basic, Fortran, Ensamblador, …)</a:t>
            </a:r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6C3AAF04-E003-5A53-4FBD-72B14D407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675" y="3500438"/>
            <a:ext cx="1366838" cy="576262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sp>
        <p:nvSpPr>
          <p:cNvPr id="25606" name="Line 6">
            <a:extLst>
              <a:ext uri="{FF2B5EF4-FFF2-40B4-BE49-F238E27FC236}">
                <a16:creationId xmlns:a16="http://schemas.microsoft.com/office/drawing/2014/main" id="{BB74E259-F9E7-95BE-948F-51A2F2CB9E5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3500438"/>
            <a:ext cx="73437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5607" name="Line 7">
            <a:extLst>
              <a:ext uri="{FF2B5EF4-FFF2-40B4-BE49-F238E27FC236}">
                <a16:creationId xmlns:a16="http://schemas.microsoft.com/office/drawing/2014/main" id="{DE612A37-9E67-1307-129D-DFCD521F4A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4076700"/>
            <a:ext cx="73437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5608" name="Rectangle 8">
            <a:extLst>
              <a:ext uri="{FF2B5EF4-FFF2-40B4-BE49-F238E27FC236}">
                <a16:creationId xmlns:a16="http://schemas.microsoft.com/office/drawing/2014/main" id="{73B959A4-DDE9-12C0-B8DA-4E79BC3EE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3500438"/>
            <a:ext cx="433387" cy="576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6EE66486-53D6-CBF4-1A8F-1C86009F79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836613"/>
          </a:xfrm>
        </p:spPr>
        <p:txBody>
          <a:bodyPr/>
          <a:lstStyle/>
          <a:p>
            <a:pPr eaLnBrk="1" hangingPunct="1"/>
            <a:r>
              <a:rPr lang="es-ES_tradnl" altLang="es-ES" sz="4000"/>
              <a:t>Ejemplo de programa BASIC</a:t>
            </a:r>
            <a:endParaRPr lang="es-ES" altLang="es-ES" sz="400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E25E0F79-5833-81F7-C4B5-DA42DBF2C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765175"/>
            <a:ext cx="8353425" cy="57594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 10 PAPER 7: BORDER 7: INK 0: BRIGHT 0: FLASH 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 20 DIM a$(22,20): DIM f(22): DIM c(22): DIM g$(11,2): DIM z$(22,18):    </a:t>
            </a:r>
            <a:br>
              <a:rPr lang="es-ES" altLang="es-ES" sz="1500" dirty="0">
                <a:latin typeface="Courier New" panose="02070309020205020404" pitchFamily="49" charset="0"/>
              </a:rPr>
            </a:br>
            <a:r>
              <a:rPr lang="es-ES" altLang="es-ES" sz="1500" dirty="0">
                <a:latin typeface="Courier New" panose="02070309020205020404" pitchFamily="49" charset="0"/>
              </a:rPr>
              <a:t>  DIM x$(22)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 30 FOR n= 1 TO 22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 40 READ </a:t>
            </a:r>
            <a:r>
              <a:rPr lang="es-ES" altLang="es-ES" sz="1500" dirty="0" err="1">
                <a:latin typeface="Courier New" panose="02070309020205020404" pitchFamily="49" charset="0"/>
              </a:rPr>
              <a:t>f,c</a:t>
            </a:r>
            <a:r>
              <a:rPr lang="es-ES" altLang="es-ES" sz="1500" dirty="0">
                <a:latin typeface="Courier New" panose="02070309020205020404" pitchFamily="49" charset="0"/>
              </a:rPr>
              <a:t>: LET </a:t>
            </a:r>
            <a:r>
              <a:rPr lang="es-ES" altLang="es-ES" sz="1500" dirty="0" err="1">
                <a:latin typeface="Courier New" panose="02070309020205020404" pitchFamily="49" charset="0"/>
              </a:rPr>
              <a:t>b$</a:t>
            </a:r>
            <a:r>
              <a:rPr lang="es-ES" altLang="es-ES" sz="1500" dirty="0">
                <a:latin typeface="Courier New" panose="02070309020205020404" pitchFamily="49" charset="0"/>
              </a:rPr>
              <a:t>=CHR$ 19+CHR$ 1: LET f(n)=f: LET c(n)=c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 50 FOR m=0 TO 2: READ </a:t>
            </a:r>
            <a:r>
              <a:rPr lang="es-ES" altLang="es-ES" sz="1500" dirty="0" err="1">
                <a:latin typeface="Courier New" panose="02070309020205020404" pitchFamily="49" charset="0"/>
              </a:rPr>
              <a:t>r$</a:t>
            </a:r>
            <a:endParaRPr lang="es-ES" altLang="es-ES" sz="1500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 60 LET </a:t>
            </a:r>
            <a:r>
              <a:rPr lang="es-ES" altLang="es-ES" sz="1500" dirty="0" err="1">
                <a:latin typeface="Courier New" panose="02070309020205020404" pitchFamily="49" charset="0"/>
              </a:rPr>
              <a:t>b$</a:t>
            </a:r>
            <a:r>
              <a:rPr lang="es-ES" altLang="es-ES" sz="1500" dirty="0">
                <a:latin typeface="Courier New" panose="02070309020205020404" pitchFamily="49" charset="0"/>
              </a:rPr>
              <a:t>=b$+CHR$ 22+CHR$ (</a:t>
            </a:r>
            <a:r>
              <a:rPr lang="es-ES" altLang="es-ES" sz="1500" dirty="0" err="1">
                <a:latin typeface="Courier New" panose="02070309020205020404" pitchFamily="49" charset="0"/>
              </a:rPr>
              <a:t>f+m</a:t>
            </a:r>
            <a:r>
              <a:rPr lang="es-ES" altLang="es-ES" sz="1500" dirty="0">
                <a:latin typeface="Courier New" panose="02070309020205020404" pitchFamily="49" charset="0"/>
              </a:rPr>
              <a:t>)+CHR$ c+ </a:t>
            </a:r>
            <a:r>
              <a:rPr lang="es-ES" altLang="es-ES" sz="1500" dirty="0" err="1">
                <a:latin typeface="Courier New" panose="02070309020205020404" pitchFamily="49" charset="0"/>
              </a:rPr>
              <a:t>r$</a:t>
            </a:r>
            <a:endParaRPr lang="es-ES" altLang="es-ES" sz="1500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 70 NEXT m: LET a$(n)=b$: NEXT n: GO SUB 470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 80 CLS : FOR N=1 TO 22: PRINT A$(N): NEXT N: IF x$(1)&lt;&gt;" " THEN LET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    g$=x$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 90 PRINT AT 0,2;"</a:t>
            </a:r>
            <a:r>
              <a:rPr lang="es-ES" altLang="es-E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▄▄</a:t>
            </a:r>
            <a:r>
              <a:rPr lang="es-ES" altLang="es-ES" sz="1500" dirty="0">
                <a:latin typeface="Courier New" panose="02070309020205020404" pitchFamily="49" charset="0"/>
              </a:rPr>
              <a:t>";AT 1,2;"</a:t>
            </a:r>
            <a:r>
              <a:rPr lang="es-ES" altLang="es-E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▐</a:t>
            </a:r>
            <a:r>
              <a:rPr lang="es-ES" altLang="es-ES" sz="1500" dirty="0">
                <a:latin typeface="Courier New" panose="02070309020205020404" pitchFamily="49" charset="0"/>
              </a:rPr>
              <a:t> EBEO";AT 2,2;"</a:t>
            </a:r>
            <a:r>
              <a:rPr lang="es-ES" altLang="es-E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▀▌</a:t>
            </a:r>
            <a:r>
              <a:rPr lang="es-ES" altLang="es-ES" sz="1500" dirty="0">
                <a:latin typeface="Courier New" panose="02070309020205020404" pitchFamily="49" charset="0"/>
              </a:rPr>
              <a:t>";AT 3,2;"</a:t>
            </a:r>
            <a:r>
              <a:rPr lang="es-ES" altLang="es-E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▌▐ </a:t>
            </a:r>
            <a:r>
              <a:rPr lang="es-ES" altLang="es-ES" sz="1500" dirty="0">
                <a:latin typeface="Courier New" panose="02070309020205020404" pitchFamily="49" charset="0"/>
              </a:rPr>
              <a:t>OBLE";AT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    4,2;"</a:t>
            </a:r>
            <a:r>
              <a:rPr lang="es-ES" altLang="es-E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▄▀</a:t>
            </a:r>
            <a:r>
              <a:rPr lang="es-ES" altLang="es-ES" sz="1500" dirty="0">
                <a:latin typeface="Courier New" panose="02070309020205020404" pitchFamily="49" charset="0"/>
              </a:rPr>
              <a:t> "; INK 3; AT  19,16;"Adaptacion para"; INK 1;AT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    20,19;"MICRO";" HOBBY"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100 PLOT 128,0: DRAW 0,170: DRAW 10,4: DRAW 24,1: DRAW 82,0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110 PLOT 128,0: DRAW 10,4: DRAW 24,1: DRAW 88,0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120 DRAW 0,164: DRAW -2,2: DRAW 0,-164: DRAW -2,2: DRAW 0,164: DRAW –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    2,2: DRAW 0,-165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130 PLOT 128,0: DRAW -10,4: DRAW -24,1: DRAW -88,0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140 DRAW 0,164: DRAW 2,2: DRAW 0,-164: DRAW 2,2: DRAW 0,164: DRAW 2,2: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    DRAW 0,-164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150 PLOT 128,170: DRAW -10,4: DRAW -24,1: DRAW -82,0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160 DATA 1,12," </a:t>
            </a:r>
            <a:r>
              <a:rPr lang="es-ES" altLang="es-E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▌</a:t>
            </a:r>
            <a:r>
              <a:rPr lang="es-ES" altLang="es-ES" sz="1500" dirty="0">
                <a:latin typeface="Courier New" panose="02070309020205020404" pitchFamily="49" charset="0"/>
              </a:rPr>
              <a:t> "," </a:t>
            </a:r>
            <a:r>
              <a:rPr lang="es-ES" altLang="es-E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▄</a:t>
            </a:r>
            <a:r>
              <a:rPr lang="es-ES" altLang="es-ES" sz="1500" dirty="0">
                <a:latin typeface="Courier New" panose="02070309020205020404" pitchFamily="49" charset="0"/>
              </a:rPr>
              <a:t> "," </a:t>
            </a:r>
            <a:r>
              <a:rPr lang="es-ES" altLang="es-E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▀</a:t>
            </a:r>
            <a:r>
              <a:rPr lang="es-ES" altLang="es-ES" sz="1500" dirty="0">
                <a:latin typeface="Courier New" panose="02070309020205020404" pitchFamily="49" charset="0"/>
              </a:rPr>
              <a:t>‚",1,17," </a:t>
            </a:r>
            <a:r>
              <a:rPr lang="es-ES" altLang="es-E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▌</a:t>
            </a:r>
            <a:r>
              <a:rPr lang="es-ES" altLang="es-ES" sz="1500" dirty="0">
                <a:latin typeface="Courier New" panose="02070309020205020404" pitchFamily="49" charset="0"/>
              </a:rPr>
              <a:t> "," </a:t>
            </a:r>
            <a:r>
              <a:rPr lang="es-ES" altLang="es-E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▌</a:t>
            </a:r>
            <a:r>
              <a:rPr lang="es-ES" altLang="es-ES" sz="1500" dirty="0">
                <a:latin typeface="Courier New" panose="02070309020205020404" pitchFamily="49" charset="0"/>
              </a:rPr>
              <a:t> "," </a:t>
            </a:r>
            <a:r>
              <a:rPr lang="es-ES" altLang="es-E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▐</a:t>
            </a:r>
            <a:r>
              <a:rPr lang="es-ES" altLang="es-ES" sz="1500" dirty="0">
                <a:latin typeface="Courier New" panose="02070309020205020404" pitchFamily="49" charset="0"/>
              </a:rPr>
              <a:t> ",1,22," </a:t>
            </a:r>
            <a:r>
              <a:rPr lang="es-ES" altLang="es-E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▄</a:t>
            </a:r>
            <a:r>
              <a:rPr lang="es-ES" altLang="es-ES" sz="1500" dirty="0">
                <a:latin typeface="Courier New" panose="02070309020205020404" pitchFamily="49" charset="0"/>
              </a:rPr>
              <a:t> "," </a:t>
            </a:r>
            <a:r>
              <a:rPr lang="es-ES" altLang="es-E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▄</a:t>
            </a:r>
            <a:r>
              <a:rPr lang="es-ES" altLang="es-ES" sz="1500" dirty="0">
                <a:latin typeface="Courier New" panose="02070309020205020404" pitchFamily="49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    "," </a:t>
            </a:r>
            <a:r>
              <a:rPr lang="es-ES" altLang="es-E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▀</a:t>
            </a:r>
            <a:r>
              <a:rPr lang="es-ES" altLang="es-ES" sz="1500" dirty="0">
                <a:latin typeface="Courier New" panose="02070309020205020404" pitchFamily="49" charset="0"/>
              </a:rPr>
              <a:t> ",1,27,"</a:t>
            </a:r>
            <a:r>
              <a:rPr lang="es-ES" altLang="es-E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▌▐</a:t>
            </a:r>
            <a:r>
              <a:rPr lang="es-ES" altLang="es-ES" sz="1500" dirty="0">
                <a:latin typeface="Courier New" panose="02070309020205020404" pitchFamily="49" charset="0"/>
              </a:rPr>
              <a:t> ","</a:t>
            </a:r>
            <a:r>
              <a:rPr lang="es-ES" altLang="es-E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▀▌</a:t>
            </a:r>
            <a:r>
              <a:rPr lang="es-ES" altLang="es-ES" sz="1500" dirty="0">
                <a:latin typeface="Courier New" panose="02070309020205020404" pitchFamily="49" charset="0"/>
              </a:rPr>
              <a:t> "," </a:t>
            </a:r>
            <a:r>
              <a:rPr lang="es-ES" altLang="es-E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▀</a:t>
            </a:r>
            <a:r>
              <a:rPr lang="es-ES" altLang="es-ES" sz="1500" dirty="0">
                <a:latin typeface="Courier New" panose="02070309020205020404" pitchFamily="49" charset="0"/>
              </a:rPr>
              <a:t> "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170 PLOT 128,2: DRAW -10,4: DRAW -24,1: DRAW -85,0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altLang="es-ES" sz="1500" dirty="0">
                <a:latin typeface="Courier New" panose="02070309020205020404" pitchFamily="49" charset="0"/>
              </a:rPr>
              <a:t> 180 PLOT 128,2: DRAW 10,4: DRAW 24,1: DRAW 85,0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3311</Words>
  <Application>Microsoft Office PowerPoint</Application>
  <PresentationFormat>Presentación en pantalla (4:3)</PresentationFormat>
  <Paragraphs>350</Paragraphs>
  <Slides>43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0" baseType="lpstr">
      <vt:lpstr>Arial</vt:lpstr>
      <vt:lpstr>Arial Black</vt:lpstr>
      <vt:lpstr>Courier New</vt:lpstr>
      <vt:lpstr>MV Boli</vt:lpstr>
      <vt:lpstr>Times New Roman</vt:lpstr>
      <vt:lpstr>Diseño predeterminado</vt:lpstr>
      <vt:lpstr>CorelDRAW</vt:lpstr>
      <vt:lpstr>Algoritmos y  Estructuras de Datos I</vt:lpstr>
      <vt:lpstr>Objetivo de la asignatura</vt:lpstr>
      <vt:lpstr>Resolver problemas</vt:lpstr>
      <vt:lpstr>Problemas, programas, algoritmos y estructuras de datos</vt:lpstr>
      <vt:lpstr>Resolución de problemas</vt:lpstr>
      <vt:lpstr>Resolución de problemas</vt:lpstr>
      <vt:lpstr>Presentación de PowerPoint</vt:lpstr>
      <vt:lpstr>Evolución e historia de la programación</vt:lpstr>
      <vt:lpstr>Ejemplo de programa BASIC</vt:lpstr>
      <vt:lpstr>Ejemplo de programa BASIC</vt:lpstr>
      <vt:lpstr>Ejemplo de programa BASIC</vt:lpstr>
      <vt:lpstr>Lenguajes de bajo nivel</vt:lpstr>
      <vt:lpstr>Evolución e historia de la programación</vt:lpstr>
      <vt:lpstr>Lenguajes estructurados</vt:lpstr>
      <vt:lpstr>Lenguajes estructurados</vt:lpstr>
      <vt:lpstr>Lenguajes estructurados</vt:lpstr>
      <vt:lpstr>Lenguajes estructurados</vt:lpstr>
      <vt:lpstr>Evolución e historia de la programación</vt:lpstr>
      <vt:lpstr>Lenguajes orientados a objetos</vt:lpstr>
      <vt:lpstr>Lenguajes orientados a objetos</vt:lpstr>
      <vt:lpstr>Saber y Ganar - Anagramas</vt:lpstr>
      <vt:lpstr>Saber y Ganar - Anagramas</vt:lpstr>
      <vt:lpstr>Saber y Ganar - Anagramas</vt:lpstr>
      <vt:lpstr>Saber y Ganar - Anagramas</vt:lpstr>
      <vt:lpstr>Saber y Ganar – Enredo de letras</vt:lpstr>
      <vt:lpstr>Ejemplos de problemas</vt:lpstr>
      <vt:lpstr>Ejemplos de problemas</vt:lpstr>
      <vt:lpstr>Buscador de Internet</vt:lpstr>
      <vt:lpstr>Buscador de Internet</vt:lpstr>
      <vt:lpstr>Buscador de Internet</vt:lpstr>
      <vt:lpstr>Buscador de Internet Opción 1. Para cada página, su lista de palabras</vt:lpstr>
      <vt:lpstr>Buscador de Internet Opción 2. Para cada palabra, su lista de páginas</vt:lpstr>
      <vt:lpstr>Buscador de Internet Opción 1: Páginas → Palabras</vt:lpstr>
      <vt:lpstr>Buscador de Internet Opción 2: Palabras → Páginas</vt:lpstr>
      <vt:lpstr>Planificador de rutas</vt:lpstr>
      <vt:lpstr>Planificador de rutas</vt:lpstr>
      <vt:lpstr>Planificador de rutas</vt:lpstr>
      <vt:lpstr>Planificador de rutas</vt:lpstr>
      <vt:lpstr>Planificador de rutas</vt:lpstr>
      <vt:lpstr>Planificador de rutas</vt:lpstr>
      <vt:lpstr>Reto Hard de Grafos</vt:lpstr>
      <vt:lpstr>Conclusiones y consejos</vt:lpstr>
      <vt:lpstr>Ejercicios para casa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y Estructuras de Datos</dc:title>
  <dc:creator>gines</dc:creator>
  <cp:lastModifiedBy>GINES GARCIA MATEOS</cp:lastModifiedBy>
  <cp:revision>353</cp:revision>
  <dcterms:created xsi:type="dcterms:W3CDTF">2003-09-29T10:30:18Z</dcterms:created>
  <dcterms:modified xsi:type="dcterms:W3CDTF">2025-09-07T21:11:11Z</dcterms:modified>
</cp:coreProperties>
</file>